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embeddedFontLst>
    <p:embeddedFont>
      <p:font typeface="Inter Light"/>
      <p:regular r:id="rId18"/>
      <p:bold r:id="rId19"/>
      <p:italic r:id="rId20"/>
      <p:boldItalic r:id="rId21"/>
    </p:embeddedFont>
    <p:embeddedFont>
      <p:font typeface="Inter SemiBold"/>
      <p:regular r:id="rId22"/>
      <p:bold r:id="rId23"/>
      <p:italic r:id="rId24"/>
      <p:boldItalic r:id="rId25"/>
    </p:embeddedFont>
    <p:embeddedFont>
      <p:font typeface="Playfair Display"/>
      <p:regular r:id="rId26"/>
      <p:bold r:id="rId27"/>
      <p:italic r:id="rId28"/>
      <p:boldItalic r:id="rId29"/>
    </p:embeddedFont>
    <p:embeddedFont>
      <p:font typeface="Inter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E61B9B2-E4FF-4EA6-B4A2-E11BE33AAF8C}">
  <a:tblStyle styleId="{5E61B9B2-E4FF-4EA6-B4A2-E11BE33AAF8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Light-italic.fntdata"/><Relationship Id="rId22" Type="http://schemas.openxmlformats.org/officeDocument/2006/relationships/font" Target="fonts/InterSemiBold-regular.fntdata"/><Relationship Id="rId21" Type="http://schemas.openxmlformats.org/officeDocument/2006/relationships/font" Target="fonts/InterLight-boldItalic.fntdata"/><Relationship Id="rId24" Type="http://schemas.openxmlformats.org/officeDocument/2006/relationships/font" Target="fonts/InterSemiBold-italic.fntdata"/><Relationship Id="rId23" Type="http://schemas.openxmlformats.org/officeDocument/2006/relationships/font" Target="fonts/Inter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layfairDisplay-regular.fntdata"/><Relationship Id="rId25" Type="http://schemas.openxmlformats.org/officeDocument/2006/relationships/font" Target="fonts/InterSemiBold-boldItalic.fntdata"/><Relationship Id="rId28" Type="http://schemas.openxmlformats.org/officeDocument/2006/relationships/font" Target="fonts/PlayfairDisplay-italic.fntdata"/><Relationship Id="rId27" Type="http://schemas.openxmlformats.org/officeDocument/2006/relationships/font" Target="fonts/PlayfairDisplay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layfairDisplay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nter-bold.fntdata"/><Relationship Id="rId30" Type="http://schemas.openxmlformats.org/officeDocument/2006/relationships/font" Target="fonts/Inter-regular.fntdata"/><Relationship Id="rId11" Type="http://schemas.openxmlformats.org/officeDocument/2006/relationships/slide" Target="slides/slide5.xml"/><Relationship Id="rId33" Type="http://schemas.openxmlformats.org/officeDocument/2006/relationships/font" Target="fonts/Inter-boldItalic.fntdata"/><Relationship Id="rId10" Type="http://schemas.openxmlformats.org/officeDocument/2006/relationships/slide" Target="slides/slide4.xml"/><Relationship Id="rId32" Type="http://schemas.openxmlformats.org/officeDocument/2006/relationships/font" Target="fonts/Inter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InterLight-bold.fntdata"/><Relationship Id="rId18" Type="http://schemas.openxmlformats.org/officeDocument/2006/relationships/font" Target="fonts/Inter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571500" y="4044404"/>
            <a:ext cx="11601450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Navigating the Silent Pandemic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571500" y="5235029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 Light"/>
                <a:ea typeface="Inter Light"/>
                <a:cs typeface="Inter Light"/>
                <a:sym typeface="Inter Light"/>
              </a:rPr>
              <a:t>An AI-Enhanced Strategic Framework for Rural India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71500" y="5981700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Dr. Aninda Sidhana | NGL Capstone Defense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Decisive Implementation Roadmap</a:t>
            </a:r>
            <a:endParaRPr/>
          </a:p>
        </p:txBody>
      </p:sp>
      <p:graphicFrame>
        <p:nvGraphicFramePr>
          <p:cNvPr id="190" name="Google Shape;190;p22"/>
          <p:cNvGraphicFramePr/>
          <p:nvPr/>
        </p:nvGraphicFramePr>
        <p:xfrm>
          <a:off x="571500" y="31003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{5E61B9B2-E4FF-4EA6-B4A2-E11BE33AAF8C}</a:tableStyleId>
              </a:tblPr>
              <a:tblGrid>
                <a:gridCol w="2579050"/>
                <a:gridCol w="3810000"/>
                <a:gridCol w="4659950"/>
              </a:tblGrid>
              <a:tr h="48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Phase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Focus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Benchmark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Stage 1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Offline Pilot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3× Contact Rise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Stage 2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AI Integration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80% Supervision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1" name="Google Shape;191;p22"/>
          <p:cNvSpPr/>
          <p:nvPr/>
        </p:nvSpPr>
        <p:spPr>
          <a:xfrm>
            <a:off x="571500" y="4048125"/>
            <a:ext cx="257904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3150542" y="4048125"/>
            <a:ext cx="38100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6960542" y="4048125"/>
            <a:ext cx="465995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2"/>
          <p:cNvSpPr/>
          <p:nvPr/>
        </p:nvSpPr>
        <p:spPr>
          <a:xfrm>
            <a:off x="571500" y="4533900"/>
            <a:ext cx="257904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2"/>
          <p:cNvSpPr/>
          <p:nvPr/>
        </p:nvSpPr>
        <p:spPr>
          <a:xfrm>
            <a:off x="3150542" y="4533900"/>
            <a:ext cx="38100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6960542" y="4533900"/>
            <a:ext cx="465995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Closing: Dignity as the Foundation</a:t>
            </a:r>
            <a:endParaRPr/>
          </a:p>
        </p:txBody>
      </p:sp>
      <p:sp>
        <p:nvSpPr>
          <p:cNvPr id="202" name="Google Shape;202;p23"/>
          <p:cNvSpPr txBox="1"/>
          <p:nvPr/>
        </p:nvSpPr>
        <p:spPr>
          <a:xfrm>
            <a:off x="571500" y="3237607"/>
            <a:ext cx="1104900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"The path forward is a person—not an app."</a:t>
            </a:r>
            <a:endParaRPr/>
          </a:p>
        </p:txBody>
      </p:sp>
      <p:sp>
        <p:nvSpPr>
          <p:cNvPr id="203" name="Google Shape;203;p23"/>
          <p:cNvSpPr txBox="1"/>
          <p:nvPr/>
        </p:nvSpPr>
        <p:spPr>
          <a:xfrm>
            <a:off x="571500" y="4106167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We invest in people, build inside existing systems, and use AI to amplify—not replace—human trust.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Thesis: Humans Lead, AI Assists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571500" y="3033712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India’s mental health crisis is a </a:t>
            </a:r>
            <a:r>
              <a:rPr b="1" i="0" lang="en-US" sz="15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crisis of trust and workforce</a:t>
            </a:r>
            <a:r>
              <a:rPr b="0" i="0" lang="en-US" sz="15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, not a crisis of algorithms.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857250" y="352901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Frontline care must remain human-centric (ASHAs, CHOs, Community Champions).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857250" y="389096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AI is relegated to back-office triage, translation, and population surveillance.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857250" y="425291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Design Principle: </a:t>
            </a:r>
            <a:r>
              <a:rPr b="0" i="1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"Invisible does not mean imaginary; dignity is the foundation of healing."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571500" y="352901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571500" y="389096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571500" y="425291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0" y="2986087"/>
            <a:ext cx="53340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Empirical Foundation: The Mukti Program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571500" y="2605087"/>
            <a:ext cx="533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The Mukti Program</a:t>
            </a:r>
            <a:r>
              <a:rPr b="0" i="0" lang="en-US" sz="15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(4S-6R-5L Model) provides the clinical evidence that our tiered approach works in "media dark" zones.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6667500" y="3367087"/>
            <a:ext cx="457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"If we can unchain patients in remote Rajasthan with zero internet, we can deliver mental health support everywhere."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857250" y="3519487"/>
            <a:ext cx="5048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81% Success Rate: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Longitudinal unfettering success.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857250" y="3881437"/>
            <a:ext cx="5048250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30,000+ Consultations: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Delivered via community volunteer networks.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857250" y="4462462"/>
            <a:ext cx="5048250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Zero-Cost Infrastructure: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Proves that community networks outperform building new hospitals.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571500" y="3519487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571500" y="3881437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571500" y="446246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Digital Integrity: Healthy Knots &amp; PANKHUDI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571500" y="3033712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Healthy Knots serves as our functional pilot for the PANKHUDI Portal, integrating ethics into the code.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857250" y="352901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Privacy-by-Design: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Anonymous "Vent Wall" architecture.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857250" y="389096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Low-Literacy Friendly: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Multilingual audio-visual consent interfaces.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857250" y="425291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DPDP 2023 Compliant: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ABHA-linked secure consent management.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71500" y="352901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571500" y="389096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571500" y="425291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Addressing The "Connectivity Gap"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571500" y="3033712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We do not require 24/7 internet at the point of care.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857250" y="352901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Offline-First: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Tier 1 CHOs utilize offline decision-support tools.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857250" y="389096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Async Syncing: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Data is synchronized only when connectivity is available, serving as a supervision audit.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857250" y="425291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Human-First: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The clinical relationship happens in the community, not in the browser.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571500" y="352901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571500" y="389096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571500" y="425291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Clinical Liability &amp; Ethics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571500" y="3033712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We solve the "Hallucination/Drift" risk by restricting AI’s autonomy.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857250" y="352901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No Autonomous Diagnosis: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AI is strictly advisory; clinician override is mandatory.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857250" y="389096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Accountability: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Every AI recommendation is recorded in the ABHA-linked PANKHUDI log for audits.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857250" y="425291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Governance: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Healing Justice framework ensures rights-based anti-coercion and safety protocols.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571500" y="352901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571500" y="389096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571500" y="425291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Frontline Sustainability: Task-Sharing</a:t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571500" y="3033712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Preventing ASHA burnout through intelligent integration: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857250" y="352901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Performance Incentives: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Financial rewards for completed referrals.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857250" y="389096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Apprenticeship Supervision: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AI-supported micro-learning removes the administrative burden.</a:t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857250" y="425291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Systemic Integration: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We plug into Tele-MANAS and Ayushman Arogya Mandirs, not parallel channels.</a:t>
            </a:r>
            <a:endParaRPr/>
          </a:p>
        </p:txBody>
      </p:sp>
      <p:sp>
        <p:nvSpPr>
          <p:cNvPr id="158" name="Google Shape;158;p19"/>
          <p:cNvSpPr txBox="1"/>
          <p:nvPr/>
        </p:nvSpPr>
        <p:spPr>
          <a:xfrm>
            <a:off x="571500" y="352901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59" name="Google Shape;159;p19"/>
          <p:cNvSpPr txBox="1"/>
          <p:nvPr/>
        </p:nvSpPr>
        <p:spPr>
          <a:xfrm>
            <a:off x="571500" y="389096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60" name="Google Shape;160;p19"/>
          <p:cNvSpPr txBox="1"/>
          <p:nvPr/>
        </p:nvSpPr>
        <p:spPr>
          <a:xfrm>
            <a:off x="571500" y="425291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Cultural Strategy: Faith &amp; Community</a:t>
            </a:r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571500" y="3033712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Engaging faith spaces (Gurudwaras, Mosques, Mandirs) is essential, not volatile, when managed correctly.</a:t>
            </a:r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857250" y="352901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Neutrality: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Simultaneous, interfaith outreach preserves secular clinical integrity.</a:t>
            </a: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857250" y="389096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Champions: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Peer-led identification prevents spiritual moralization of medical conditions.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857250" y="425291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Precedent: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Mirroring successful polio-eradication mobilization.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571500" y="352901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571500" y="389096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571500" y="425291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Financial Sustainability</a:t>
            </a:r>
            <a:endParaRPr/>
          </a:p>
        </p:txBody>
      </p:sp>
      <p:sp>
        <p:nvSpPr>
          <p:cNvPr id="178" name="Google Shape;178;p21"/>
          <p:cNvSpPr txBox="1"/>
          <p:nvPr/>
        </p:nvSpPr>
        <p:spPr>
          <a:xfrm>
            <a:off x="571500" y="3033712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We move away from fragile funding to a blended-finance model.</a:t>
            </a:r>
            <a:endParaRPr/>
          </a:p>
        </p:txBody>
      </p:sp>
      <p:sp>
        <p:nvSpPr>
          <p:cNvPr id="179" name="Google Shape;179;p21"/>
          <p:cNvSpPr txBox="1"/>
          <p:nvPr/>
        </p:nvSpPr>
        <p:spPr>
          <a:xfrm>
            <a:off x="857250" y="352901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Public Sector: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DMHP, Tele-MANAS, National Health Mission.</a:t>
            </a:r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857250" y="389096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CSR Focus: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Tapping into the ₹34,000+ crore annual corporate health spend.</a:t>
            </a:r>
            <a:endParaRPr/>
          </a:p>
        </p:txBody>
      </p:sp>
      <p:sp>
        <p:nvSpPr>
          <p:cNvPr id="181" name="Google Shape;181;p21"/>
          <p:cNvSpPr txBox="1"/>
          <p:nvPr/>
        </p:nvSpPr>
        <p:spPr>
          <a:xfrm>
            <a:off x="857250" y="4252912"/>
            <a:ext cx="10763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ROI Evidence: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WHO-validated 4-to-1 return on every dollar invested in mental health.</a:t>
            </a:r>
            <a:endParaRPr/>
          </a:p>
        </p:txBody>
      </p:sp>
      <p:sp>
        <p:nvSpPr>
          <p:cNvPr id="182" name="Google Shape;182;p21"/>
          <p:cNvSpPr txBox="1"/>
          <p:nvPr/>
        </p:nvSpPr>
        <p:spPr>
          <a:xfrm>
            <a:off x="571500" y="352901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571500" y="389096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84" name="Google Shape;184;p21"/>
          <p:cNvSpPr txBox="1"/>
          <p:nvPr/>
        </p:nvSpPr>
        <p:spPr>
          <a:xfrm>
            <a:off x="571500" y="4252912"/>
            <a:ext cx="952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