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Playfair Display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Plus Jakarta Sans Light" charset="0"/>
      <p:regular r:id="rId20"/>
      <p:bold r:id="rId21"/>
      <p:italic r:id="rId22"/>
      <p:boldItalic r:id="rId23"/>
    </p:embeddedFont>
    <p:embeddedFont>
      <p:font typeface="Plus Jakarta Sans" charset="0"/>
      <p:regular r:id="rId24"/>
      <p:bold r:id="rId25"/>
      <p:italic r:id="rId26"/>
      <p:boldItalic r:id="rId27"/>
    </p:embeddedFont>
    <p:embeddedFont>
      <p:font typeface="Plus Jakarta Sans Medium" charset="0"/>
      <p:regular r:id="rId28"/>
      <p:bold r:id="rId29"/>
      <p:italic r:id="rId30"/>
      <p:boldItalic r:id="rId31"/>
    </p:embeddedFont>
    <p:embeddedFont>
      <p:font typeface="Plus Jakarta Sans SemiBold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089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1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.png"/><Relationship Id="rId4" Type="http://schemas.openxmlformats.org/officeDocument/2006/relationships/image" Target="../media/image7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697711"/>
            <a:ext cx="290512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666750" y="2174483"/>
            <a:ext cx="2230278" cy="7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ARORA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666750" y="2990807"/>
            <a:ext cx="630555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34155"/>
                </a:solidFill>
                <a:latin typeface="Plus Jakarta Sans Light"/>
                <a:ea typeface="Plus Jakarta Sans Light"/>
                <a:cs typeface="Plus Jakarta Sans Light"/>
                <a:sym typeface="Plus Jakarta Sans Light"/>
              </a:rPr>
              <a:t>Reimagining Mental Healthcare for Rural and Underserved Communities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666750" y="3860452"/>
            <a:ext cx="8691086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F46E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A Human-Led, AI-Assisted Framework for Equitable, Ethical and Scalable Mental Healthcare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57250" y="4451002"/>
            <a:ext cx="88582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33415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"Mental healthcare should be accessible, multilingual, dignity-centred, and available to every individual—regardless of geography, language, or socioeconomic status."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66750" y="4451002"/>
            <a:ext cx="28575" cy="571500"/>
          </a:xfrm>
          <a:prstGeom prst="rect">
            <a:avLst/>
          </a:prstGeom>
          <a:solidFill>
            <a:srgbClr val="EC48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525119"/>
            <a:ext cx="10858500" cy="61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819548"/>
            <a:ext cx="5286375" cy="151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819548"/>
            <a:ext cx="5286375" cy="151507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Challenge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666750" y="2390923"/>
            <a:ext cx="11401425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500" dirty="0">
                <a:solidFill>
                  <a:srgbClr val="0F172A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Bridging India's Mental Health Gaps</a:t>
            </a:r>
            <a:endParaRPr dirty="0"/>
          </a:p>
        </p:txBody>
      </p:sp>
      <p:sp>
        <p:nvSpPr>
          <p:cNvPr id="102" name="Google Shape;102;p14"/>
          <p:cNvSpPr txBox="1"/>
          <p:nvPr/>
        </p:nvSpPr>
        <p:spPr>
          <a:xfrm>
            <a:off x="952500" y="4725144"/>
            <a:ext cx="103251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The challenge is not simply a shortage of professionals—it is a shortage of connected, community-centred systems of care.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228725" y="3095773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84.5% treatment gap</a:t>
            </a: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for mental disorders.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228725" y="3391197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Shortage of psychiatrists and trained mental health professionals.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228725" y="3686621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Rural populations face limited access to specialised care.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800850" y="3095773"/>
            <a:ext cx="4429125" cy="40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Language and literacy barriers reduce access to evidence-based resources.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800850" y="3591371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Stigma delays help-seeking.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6800850" y="3886795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Fragmented referral pathways limit continuity of care.</a:t>
            </a:r>
            <a:endParaRPr/>
          </a:p>
        </p:txBody>
      </p:sp>
      <p:pic>
        <p:nvPicPr>
          <p:cNvPr id="109" name="Google Shape;109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3114823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3410247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3705671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4150" y="3114823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4150" y="3610421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4150" y="3905845"/>
            <a:ext cx="76200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577208"/>
            <a:ext cx="108585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ARORA?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66750" y="2324546"/>
            <a:ext cx="10858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Current mental healthcare often operates in disconnected silos: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666750" y="4029521"/>
            <a:ext cx="108585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These services rarely function as one coordinated system.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952500" y="4777233"/>
            <a:ext cx="10325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F46E5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ARORA connects these fragmented services into one integrated care pathway while keeping humans at the centre of every clinical decision.</a:t>
            </a:r>
            <a:endParaRPr/>
          </a:p>
        </p:txBody>
      </p:sp>
      <p:pic>
        <p:nvPicPr>
          <p:cNvPr id="126" name="Google Shape;12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" y="2943671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1104900" y="2943671"/>
            <a:ext cx="147637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Community awareness</a:t>
            </a:r>
            <a:endParaRPr/>
          </a:p>
        </p:txBody>
      </p:sp>
      <p:pic>
        <p:nvPicPr>
          <p:cNvPr id="128" name="Google Shape;12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6275" y="2943671"/>
            <a:ext cx="1333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4733925" y="2943671"/>
            <a:ext cx="66675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Screening</a:t>
            </a:r>
            <a:endParaRPr/>
          </a:p>
        </p:txBody>
      </p:sp>
      <p:pic>
        <p:nvPicPr>
          <p:cNvPr id="130" name="Google Shape;13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2943671"/>
            <a:ext cx="1905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8458200" y="2943671"/>
            <a:ext cx="8096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Primary care</a:t>
            </a:r>
            <a:endParaRPr/>
          </a:p>
        </p:txBody>
      </p:sp>
      <p:pic>
        <p:nvPicPr>
          <p:cNvPr id="132" name="Google Shape;13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150" y="3562796"/>
            <a:ext cx="1524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1085850" y="3562796"/>
            <a:ext cx="9620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Specialist care</a:t>
            </a:r>
            <a:endParaRPr/>
          </a:p>
        </p:txBody>
      </p:sp>
      <p:pic>
        <p:nvPicPr>
          <p:cNvPr id="134" name="Google Shape;134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86275" y="3562796"/>
            <a:ext cx="1333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4733925" y="3562796"/>
            <a:ext cx="8477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Digital health</a:t>
            </a:r>
            <a:endParaRPr/>
          </a:p>
        </p:txBody>
      </p:sp>
      <p:pic>
        <p:nvPicPr>
          <p:cNvPr id="136" name="Google Shape;136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53400" y="3562796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 txBox="1"/>
          <p:nvPr/>
        </p:nvSpPr>
        <p:spPr>
          <a:xfrm>
            <a:off x="8439150" y="3562796"/>
            <a:ext cx="66675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Follow-up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140398"/>
            <a:ext cx="10858500" cy="81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9503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6961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4568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72026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39632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7090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74697" y="2923459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750" y="3175545"/>
            <a:ext cx="1453157" cy="6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34207" y="3175545"/>
            <a:ext cx="1453306" cy="6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01814" y="3175545"/>
            <a:ext cx="1453157" cy="6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69272" y="3175545"/>
            <a:ext cx="1453306" cy="6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36878" y="3175545"/>
            <a:ext cx="1453157" cy="6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04336" y="3175545"/>
            <a:ext cx="1453306" cy="6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071943" y="3175545"/>
            <a:ext cx="1453157" cy="679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ARORA Framework</a:t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666750" y="2575470"/>
            <a:ext cx="108585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Human-Centred Care Pathway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666750" y="2308770"/>
            <a:ext cx="264033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Humans Lead. AI Assists.</a:t>
            </a:r>
            <a:endParaRPr dirty="0"/>
          </a:p>
        </p:txBody>
      </p:sp>
      <p:sp>
        <p:nvSpPr>
          <p:cNvPr id="162" name="Google Shape;162;p16"/>
          <p:cNvSpPr/>
          <p:nvPr/>
        </p:nvSpPr>
        <p:spPr>
          <a:xfrm>
            <a:off x="1209675" y="3505572"/>
            <a:ext cx="9772650" cy="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952500" y="4340423"/>
            <a:ext cx="10325100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AI strengthens</a:t>
            </a:r>
            <a:r>
              <a:rPr lang="en-US" sz="1087" b="0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translation, documentation, decision support, coordination, and follow-up—while clinical judgement always remains with trained healthcare professionals.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720432" y="3404145"/>
            <a:ext cx="134579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Community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752475" y="3594645"/>
            <a:ext cx="1281707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First point of entry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2287886" y="3404145"/>
            <a:ext cx="134594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Literacy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2319932" y="3594645"/>
            <a:ext cx="1281856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Mental Health Literacy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3855496" y="3404145"/>
            <a:ext cx="134579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Identification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3887539" y="3594645"/>
            <a:ext cx="1281707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Early Identification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5422950" y="3404145"/>
            <a:ext cx="134594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Screening</a:t>
            </a:r>
            <a:endParaRPr/>
          </a:p>
        </p:txBody>
      </p:sp>
      <p:sp>
        <p:nvSpPr>
          <p:cNvPr id="171" name="Google Shape;171;p16"/>
          <p:cNvSpPr txBox="1"/>
          <p:nvPr/>
        </p:nvSpPr>
        <p:spPr>
          <a:xfrm>
            <a:off x="5454997" y="3594645"/>
            <a:ext cx="1281856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Evidence-Based</a:t>
            </a: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6990561" y="3404145"/>
            <a:ext cx="134579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Referral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7022603" y="3594645"/>
            <a:ext cx="1281707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Clinical Referral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8558015" y="3404145"/>
            <a:ext cx="134594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Treatment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8590061" y="3594645"/>
            <a:ext cx="1281856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Active Clinical Care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10125625" y="3404145"/>
            <a:ext cx="134579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Recovery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0157668" y="3594645"/>
            <a:ext cx="1281707" cy="13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&amp; Reintegration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160240"/>
            <a:ext cx="3492400" cy="171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160240"/>
            <a:ext cx="3492549" cy="171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2700" y="2160240"/>
            <a:ext cx="3492400" cy="171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4018805"/>
            <a:ext cx="3492400" cy="171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9650" y="4018805"/>
            <a:ext cx="3492549" cy="171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2700" y="4018805"/>
            <a:ext cx="3492400" cy="1715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7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ARORA is Different</a:t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666750" y="1795908"/>
            <a:ext cx="10858500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2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Unlike conventional AI mental health platforms, ARORA:</a:t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676276" y="2999035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4875" y="239836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/>
          <p:nvPr/>
        </p:nvSpPr>
        <p:spPr>
          <a:xfrm>
            <a:off x="904875" y="2960340"/>
            <a:ext cx="316695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350" b="1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Human-</a:t>
            </a:r>
            <a:r>
              <a:rPr lang="en-US" sz="1350" b="1" dirty="0" err="1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Centred</a:t>
            </a:r>
            <a:endParaRPr dirty="0"/>
          </a:p>
        </p:txBody>
      </p:sp>
      <p:sp>
        <p:nvSpPr>
          <p:cNvPr id="195" name="Google Shape;195;p17"/>
          <p:cNvSpPr txBox="1"/>
          <p:nvPr/>
        </p:nvSpPr>
        <p:spPr>
          <a:xfrm>
            <a:off x="904875" y="3265140"/>
            <a:ext cx="3016150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Supports healthcare professionals rather than replacing them.</a:t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4359175" y="2999035"/>
            <a:ext cx="3473500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7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87775" y="239836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4587775" y="2960340"/>
            <a:ext cx="316711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350" b="1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System-Integrated</a:t>
            </a:r>
            <a:endParaRPr dirty="0"/>
          </a:p>
        </p:txBody>
      </p:sp>
      <p:sp>
        <p:nvSpPr>
          <p:cNvPr id="199" name="Google Shape;199;p17"/>
          <p:cNvSpPr txBox="1"/>
          <p:nvPr/>
        </p:nvSpPr>
        <p:spPr>
          <a:xfrm>
            <a:off x="4587775" y="3265140"/>
            <a:ext cx="3016299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Strengthens existing public health systems instead of creating parallel services.</a:t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8042226" y="2999035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7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70825" y="2398365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8270825" y="2960340"/>
            <a:ext cx="316695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350" b="1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Multilingual</a:t>
            </a:r>
            <a:endParaRPr dirty="0"/>
          </a:p>
        </p:txBody>
      </p:sp>
      <p:sp>
        <p:nvSpPr>
          <p:cNvPr id="203" name="Google Shape;203;p17"/>
          <p:cNvSpPr txBox="1"/>
          <p:nvPr/>
        </p:nvSpPr>
        <p:spPr>
          <a:xfrm>
            <a:off x="8270825" y="3265140"/>
            <a:ext cx="3016150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Promotes multilingual accessibility and culturally relevant mental health education.</a:t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676276" y="4857601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7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4875" y="425693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/>
        </p:nvSpPr>
        <p:spPr>
          <a:xfrm>
            <a:off x="904875" y="4818905"/>
            <a:ext cx="316695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350" b="1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Early Intervention</a:t>
            </a:r>
            <a:endParaRPr dirty="0"/>
          </a:p>
        </p:txBody>
      </p:sp>
      <p:sp>
        <p:nvSpPr>
          <p:cNvPr id="207" name="Google Shape;207;p17"/>
          <p:cNvSpPr txBox="1"/>
          <p:nvPr/>
        </p:nvSpPr>
        <p:spPr>
          <a:xfrm>
            <a:off x="904875" y="5123705"/>
            <a:ext cx="3016150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Encourages early intervention before crises develop.</a:t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4359175" y="4857601"/>
            <a:ext cx="3473500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7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87775" y="425693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 txBox="1"/>
          <p:nvPr/>
        </p:nvSpPr>
        <p:spPr>
          <a:xfrm>
            <a:off x="4587775" y="4818905"/>
            <a:ext cx="316711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350" b="1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Privacy by Design</a:t>
            </a:r>
            <a:endParaRPr dirty="0"/>
          </a:p>
        </p:txBody>
      </p:sp>
      <p:sp>
        <p:nvSpPr>
          <p:cNvPr id="211" name="Google Shape;211;p17"/>
          <p:cNvSpPr txBox="1"/>
          <p:nvPr/>
        </p:nvSpPr>
        <p:spPr>
          <a:xfrm>
            <a:off x="4587775" y="5123705"/>
            <a:ext cx="3016299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Protects privacy through ethical, human-centred design.</a:t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8042226" y="4857601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7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70825" y="425693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7"/>
          <p:cNvSpPr txBox="1"/>
          <p:nvPr/>
        </p:nvSpPr>
        <p:spPr>
          <a:xfrm>
            <a:off x="8270825" y="4818905"/>
            <a:ext cx="316695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350" b="1" dirty="0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Community-Led</a:t>
            </a:r>
            <a:endParaRPr dirty="0"/>
          </a:p>
        </p:txBody>
      </p:sp>
      <p:sp>
        <p:nvSpPr>
          <p:cNvPr id="215" name="Google Shape;215;p17"/>
          <p:cNvSpPr txBox="1"/>
          <p:nvPr/>
        </p:nvSpPr>
        <p:spPr>
          <a:xfrm>
            <a:off x="8270825" y="5123705"/>
            <a:ext cx="3016150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Builds trust by integrating community participation into mental healthcare delivery.</a:t>
            </a:r>
            <a:endParaRPr/>
          </a:p>
        </p:txBody>
      </p:sp>
      <p:pic>
        <p:nvPicPr>
          <p:cNvPr id="216" name="Google Shape;216;p17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38225" y="2522190"/>
            <a:ext cx="1524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87788" y="2522190"/>
            <a:ext cx="2190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 descr="image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70837" y="2522190"/>
            <a:ext cx="2190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 descr="image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47750" y="4380755"/>
            <a:ext cx="1333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 descr="image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721125" y="4380755"/>
            <a:ext cx="1524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 descr="image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370837" y="4380755"/>
            <a:ext cx="219075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895403"/>
            <a:ext cx="10858500" cy="71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194321"/>
            <a:ext cx="5286375" cy="255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194321"/>
            <a:ext cx="5286375" cy="2558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Evidence from Practice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904875" y="5019228"/>
            <a:ext cx="10420350" cy="46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012" b="1" dirty="0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Healthy Knots validates community engagement. The </a:t>
            </a:r>
            <a:r>
              <a:rPr lang="en-US" sz="1012" b="1" dirty="0" err="1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Mukti</a:t>
            </a:r>
            <a:r>
              <a:rPr lang="en-US" sz="1012" b="1" dirty="0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 Program validates rural clinical implementation</a:t>
            </a:r>
            <a:r>
              <a:rPr lang="en-US" sz="1012" b="1" dirty="0" smtClean="0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sz="1012" b="1" dirty="0" smtClean="0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 </a:t>
            </a:r>
            <a:r>
              <a:rPr lang="en-US" sz="1012" b="1" dirty="0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Together, they demonstrate that ARORA is grounded in practical, real-world experience.</a:t>
            </a:r>
            <a:endParaRPr b="1" dirty="0"/>
          </a:p>
        </p:txBody>
      </p:sp>
      <p:sp>
        <p:nvSpPr>
          <p:cNvPr id="233" name="Google Shape;233;p18"/>
          <p:cNvSpPr txBox="1"/>
          <p:nvPr/>
        </p:nvSpPr>
        <p:spPr>
          <a:xfrm>
            <a:off x="1266825" y="2470546"/>
            <a:ext cx="461057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Healthy Knots (Community)</a:t>
            </a:r>
            <a:endParaRPr/>
          </a:p>
        </p:txBody>
      </p:sp>
      <p:sp>
        <p:nvSpPr>
          <p:cNvPr id="234" name="Google Shape;234;p18"/>
          <p:cNvSpPr txBox="1"/>
          <p:nvPr/>
        </p:nvSpPr>
        <p:spPr>
          <a:xfrm>
            <a:off x="962025" y="2842021"/>
            <a:ext cx="46958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COMMUNITY VALIDATION DEMONSTRATES:</a:t>
            </a:r>
            <a:endParaRPr/>
          </a:p>
        </p:txBody>
      </p:sp>
      <p:sp>
        <p:nvSpPr>
          <p:cNvPr id="235" name="Google Shape;235;p18"/>
          <p:cNvSpPr txBox="1"/>
          <p:nvPr/>
        </p:nvSpPr>
        <p:spPr>
          <a:xfrm>
            <a:off x="6867525" y="2470546"/>
            <a:ext cx="458057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Mukti Program (Clinical)</a:t>
            </a:r>
            <a:endParaRPr/>
          </a:p>
        </p:txBody>
      </p:sp>
      <p:sp>
        <p:nvSpPr>
          <p:cNvPr id="236" name="Google Shape;236;p18"/>
          <p:cNvSpPr txBox="1"/>
          <p:nvPr/>
        </p:nvSpPr>
        <p:spPr>
          <a:xfrm>
            <a:off x="6534150" y="2842021"/>
            <a:ext cx="46958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CLINICAL VALIDATION DEMONSTRATES:</a:t>
            </a:r>
            <a:endParaRPr/>
          </a:p>
        </p:txBody>
      </p:sp>
      <p:pic>
        <p:nvPicPr>
          <p:cNvPr id="237" name="Google Shape;237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2503884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 txBox="1"/>
          <p:nvPr/>
        </p:nvSpPr>
        <p:spPr>
          <a:xfrm>
            <a:off x="1228725" y="3123009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Multilingual mental health education.</a:t>
            </a:r>
            <a:endParaRPr/>
          </a:p>
        </p:txBody>
      </p:sp>
      <p:sp>
        <p:nvSpPr>
          <p:cNvPr id="239" name="Google Shape;239;p18"/>
          <p:cNvSpPr txBox="1"/>
          <p:nvPr/>
        </p:nvSpPr>
        <p:spPr>
          <a:xfrm>
            <a:off x="1228725" y="3418433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Privacy-first self-screening.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1228725" y="3713857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Anonymous emotional support.</a:t>
            </a:r>
            <a:endParaRPr/>
          </a:p>
        </p:txBody>
      </p:sp>
      <p:sp>
        <p:nvSpPr>
          <p:cNvPr id="241" name="Google Shape;241;p18"/>
          <p:cNvSpPr txBox="1"/>
          <p:nvPr/>
        </p:nvSpPr>
        <p:spPr>
          <a:xfrm>
            <a:off x="1228725" y="4009280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Community engagement through workshops and rural outreach.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1228725" y="4304704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Early identification and help-seeking.</a:t>
            </a:r>
            <a:endParaRPr/>
          </a:p>
        </p:txBody>
      </p:sp>
      <p:pic>
        <p:nvPicPr>
          <p:cNvPr id="243" name="Google Shape;24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4150" y="2503884"/>
            <a:ext cx="2190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6800850" y="3123009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Community-led psychiatry.</a:t>
            </a:r>
            <a:endParaRPr/>
          </a:p>
        </p:txBody>
      </p:sp>
      <p:sp>
        <p:nvSpPr>
          <p:cNvPr id="245" name="Google Shape;245;p18"/>
          <p:cNvSpPr txBox="1"/>
          <p:nvPr/>
        </p:nvSpPr>
        <p:spPr>
          <a:xfrm>
            <a:off x="6800850" y="3418433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Rural mental healthcare implementation.</a:t>
            </a:r>
            <a:endParaRPr/>
          </a:p>
        </p:txBody>
      </p:sp>
      <p:sp>
        <p:nvSpPr>
          <p:cNvPr id="246" name="Google Shape;246;p18"/>
          <p:cNvSpPr txBox="1"/>
          <p:nvPr/>
        </p:nvSpPr>
        <p:spPr>
          <a:xfrm>
            <a:off x="6800850" y="3713857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Dignity-centred rehabilitation.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6800850" y="4009280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Human-first recovery through trusted local networks.</a:t>
            </a:r>
            <a:endParaRPr/>
          </a:p>
        </p:txBody>
      </p:sp>
      <p:pic>
        <p:nvPicPr>
          <p:cNvPr id="248" name="Google Shape;248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3142059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3437483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3732907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4028330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4323754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3142059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3437483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3732907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4028330"/>
            <a:ext cx="76200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497437"/>
            <a:ext cx="10858500" cy="60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830562"/>
            <a:ext cx="349240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9650" y="2830562"/>
            <a:ext cx="3492549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2700" y="2830562"/>
            <a:ext cx="34924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Implementation &amp; Governance</a:t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666750" y="2425749"/>
            <a:ext cx="1085850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334155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ARORA integrates with existing healthcare systems rather than replacing them.</a:t>
            </a:r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952500" y="4697462"/>
            <a:ext cx="10325100" cy="20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1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Continuous Follow-up Layer:</a:t>
            </a:r>
            <a:r>
              <a:rPr lang="en-US" sz="1087" b="0" i="0" u="none" strike="noStrike" cap="none">
                <a:solidFill>
                  <a:srgbClr val="0F172A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AI-assisted coordination, multilingual support, ethical monitoring, and human oversight.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885825" y="3049637"/>
            <a:ext cx="320696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Community Level</a:t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885825" y="3354437"/>
            <a:ext cx="3054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4568725" y="3049637"/>
            <a:ext cx="3207119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Primary Care</a:t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4568725" y="3354437"/>
            <a:ext cx="305439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8251775" y="3049637"/>
            <a:ext cx="320696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Specialist Care</a:t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251775" y="3354437"/>
            <a:ext cx="30542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3150" y="3063924"/>
            <a:ext cx="2667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5825" y="3478262"/>
            <a:ext cx="8286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90700" y="3478262"/>
            <a:ext cx="6858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52700" y="3478262"/>
            <a:ext cx="571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00400" y="3478262"/>
            <a:ext cx="6858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9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92675" y="3063924"/>
            <a:ext cx="2857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68725" y="3478262"/>
            <a:ext cx="1028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73625" y="3478262"/>
            <a:ext cx="571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1325" y="3478262"/>
            <a:ext cx="12192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68725" y="3821162"/>
            <a:ext cx="9620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 descr="image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509075" y="3063924"/>
            <a:ext cx="2762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 descr="image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251775" y="3478262"/>
            <a:ext cx="1524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 descr="image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851975" y="3478262"/>
            <a:ext cx="952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 descr="image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251775" y="3821162"/>
            <a:ext cx="942975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752528"/>
            <a:ext cx="108585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2694533"/>
            <a:ext cx="5286375" cy="191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694533"/>
            <a:ext cx="5286375" cy="191512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0"/>
          <p:cNvSpPr txBox="1"/>
          <p:nvPr/>
        </p:nvSpPr>
        <p:spPr>
          <a:xfrm>
            <a:off x="857250" y="476250"/>
            <a:ext cx="11201400" cy="4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Policy Alignment &amp; Scalability</a:t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666750" y="476250"/>
            <a:ext cx="47625" cy="43428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666750" y="2330201"/>
            <a:ext cx="10858500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2" b="0" i="0" u="none" strike="noStrike" cap="none">
                <a:solidFill>
                  <a:srgbClr val="0F172A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ARORA aligns with major domestic and international legislative frameworks:</a:t>
            </a:r>
            <a:endParaRPr/>
          </a:p>
        </p:txBody>
      </p:sp>
      <p:sp>
        <p:nvSpPr>
          <p:cNvPr id="301" name="Google Shape;301;p20"/>
          <p:cNvSpPr txBox="1"/>
          <p:nvPr/>
        </p:nvSpPr>
        <p:spPr>
          <a:xfrm>
            <a:off x="904875" y="4876353"/>
            <a:ext cx="104203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F46E5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Designed for scalable implementation across rural India and adaptable to other low-resource settings globally.</a:t>
            </a: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1238250" y="2970758"/>
            <a:ext cx="464058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7" b="1" i="0" u="none" strike="noStrike" cap="none">
                <a:solidFill>
                  <a:srgbClr val="4F46E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 Frameworks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6810375" y="2970758"/>
            <a:ext cx="464058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7" b="1" i="0" u="none" strike="noStrike" cap="none">
                <a:solidFill>
                  <a:srgbClr val="EC48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National Alignment</a:t>
            </a:r>
            <a:endParaRPr/>
          </a:p>
        </p:txBody>
      </p:sp>
      <p:pic>
        <p:nvPicPr>
          <p:cNvPr id="304" name="Google Shape;304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2996951"/>
            <a:ext cx="161925" cy="1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1228725" y="3275558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WHO Mental Health Action Plan</a:t>
            </a:r>
            <a:endParaRPr/>
          </a:p>
        </p:txBody>
      </p:sp>
      <p:sp>
        <p:nvSpPr>
          <p:cNvPr id="306" name="Google Shape;306;p20"/>
          <p:cNvSpPr txBox="1"/>
          <p:nvPr/>
        </p:nvSpPr>
        <p:spPr>
          <a:xfrm>
            <a:off x="1228725" y="3570982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WHO mhGAP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1228725" y="3866405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UN Sustainable Development Goal 3</a:t>
            </a:r>
            <a:endParaRPr/>
          </a:p>
        </p:txBody>
      </p:sp>
      <p:pic>
        <p:nvPicPr>
          <p:cNvPr id="308" name="Google Shape;308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4150" y="2996951"/>
            <a:ext cx="161925" cy="1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800850" y="3275558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Mental Healthcare Act, 2017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6800850" y="3570982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Ayushman Bharat Digital Mission</a:t>
            </a:r>
            <a:endParaRPr/>
          </a:p>
        </p:txBody>
      </p:sp>
      <p:sp>
        <p:nvSpPr>
          <p:cNvPr id="311" name="Google Shape;311;p20"/>
          <p:cNvSpPr txBox="1"/>
          <p:nvPr/>
        </p:nvSpPr>
        <p:spPr>
          <a:xfrm>
            <a:off x="6800850" y="3866405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Digital Personal Data Protection Act, 2023</a:t>
            </a:r>
            <a:endParaRPr/>
          </a:p>
        </p:txBody>
      </p:sp>
      <p:sp>
        <p:nvSpPr>
          <p:cNvPr id="312" name="Google Shape;312;p20"/>
          <p:cNvSpPr txBox="1"/>
          <p:nvPr/>
        </p:nvSpPr>
        <p:spPr>
          <a:xfrm>
            <a:off x="6800850" y="4161829"/>
            <a:ext cx="4429125" cy="20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33415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Viksit Bharat 2047</a:t>
            </a:r>
            <a:endParaRPr/>
          </a:p>
        </p:txBody>
      </p:sp>
      <p:pic>
        <p:nvPicPr>
          <p:cNvPr id="313" name="Google Shape;313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3294608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3590032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025" y="3885455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3294608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3590032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3885455"/>
            <a:ext cx="762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4150" y="4180879"/>
            <a:ext cx="76200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11E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219920"/>
            <a:ext cx="3492400" cy="112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219920"/>
            <a:ext cx="3492549" cy="112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2700" y="2219920"/>
            <a:ext cx="3492400" cy="112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3487935"/>
            <a:ext cx="3492400" cy="112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9650" y="3487935"/>
            <a:ext cx="7175599" cy="112514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 txBox="1"/>
          <p:nvPr/>
        </p:nvSpPr>
        <p:spPr>
          <a:xfrm>
            <a:off x="666750" y="1869876"/>
            <a:ext cx="10858500" cy="20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7" b="0" i="0" u="none" strike="noStrike" cap="none">
                <a:solidFill>
                  <a:srgbClr val="0D9488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ARORA ENVISIONS A FUTURE WHERE:</a:t>
            </a: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1900475" y="1170830"/>
            <a:ext cx="8391048" cy="3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1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"Every individual deserves timely, ethical, and dignified mental healthcare."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395287" y="4851201"/>
            <a:ext cx="11401425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ARORA</a:t>
            </a:r>
            <a:endParaRPr/>
          </a:p>
        </p:txBody>
      </p:sp>
      <p:sp>
        <p:nvSpPr>
          <p:cNvPr id="333" name="Google Shape;333;p21"/>
          <p:cNvSpPr txBox="1"/>
          <p:nvPr/>
        </p:nvSpPr>
        <p:spPr>
          <a:xfrm>
            <a:off x="666750" y="5298876"/>
            <a:ext cx="10858500" cy="1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EC4899"/>
                </a:solidFill>
                <a:latin typeface="Plus Jakarta Sans SemiBold"/>
                <a:ea typeface="Plus Jakarta Sans SemiBold"/>
                <a:cs typeface="Plus Jakarta Sans SemiBold"/>
                <a:sym typeface="Plus Jakarta Sans SemiBold"/>
              </a:rPr>
              <a:t>HUMANS LEAD. AI ASSISTS.</a:t>
            </a:r>
            <a:endParaRPr/>
          </a:p>
        </p:txBody>
      </p:sp>
      <p:sp>
        <p:nvSpPr>
          <p:cNvPr id="334" name="Google Shape;334;p21"/>
          <p:cNvSpPr txBox="1"/>
          <p:nvPr/>
        </p:nvSpPr>
        <p:spPr>
          <a:xfrm>
            <a:off x="666750" y="5529857"/>
            <a:ext cx="10858500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 dirty="0">
                <a:solidFill>
                  <a:srgbClr val="64748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Connecting Communities • Supporting Clinicians • Strengthening Mental Health Systems</a:t>
            </a:r>
            <a:endParaRPr dirty="0"/>
          </a:p>
        </p:txBody>
      </p:sp>
      <p:sp>
        <p:nvSpPr>
          <p:cNvPr id="335" name="Google Shape;335;p21"/>
          <p:cNvSpPr/>
          <p:nvPr/>
        </p:nvSpPr>
        <p:spPr>
          <a:xfrm>
            <a:off x="676276" y="2763440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904875" y="2458045"/>
            <a:ext cx="316695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Active Partners</a:t>
            </a:r>
            <a:endParaRPr/>
          </a:p>
        </p:txBody>
      </p:sp>
      <p:sp>
        <p:nvSpPr>
          <p:cNvPr id="337" name="Google Shape;337;p21"/>
          <p:cNvSpPr txBox="1"/>
          <p:nvPr/>
        </p:nvSpPr>
        <p:spPr>
          <a:xfrm>
            <a:off x="904875" y="2734270"/>
            <a:ext cx="3016150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F1F5F9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Communities become active partners in mental healthcare.</a:t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4359175" y="2763440"/>
            <a:ext cx="3473500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4587775" y="2458045"/>
            <a:ext cx="316711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Assisted Experts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4587775" y="2734270"/>
            <a:ext cx="3016299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F1F5F9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AI responsibly strengthens—not replaces—human expertise.</a:t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8042226" y="2763440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8270825" y="2458045"/>
            <a:ext cx="316695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Smaller Gaps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8270825" y="2734270"/>
            <a:ext cx="3016150" cy="18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F1F5F9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Early intervention reduces treatment gaps.</a:t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676276" y="4031456"/>
            <a:ext cx="3473348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904875" y="3726060"/>
            <a:ext cx="3166958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Equitable Access</a:t>
            </a:r>
            <a:endParaRPr/>
          </a:p>
        </p:txBody>
      </p:sp>
      <p:sp>
        <p:nvSpPr>
          <p:cNvPr id="346" name="Google Shape;346;p21"/>
          <p:cNvSpPr txBox="1"/>
          <p:nvPr/>
        </p:nvSpPr>
        <p:spPr>
          <a:xfrm>
            <a:off x="904875" y="4002285"/>
            <a:ext cx="3016150" cy="37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F1F5F9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Rural and underserved populations receive equitable access to quality care.</a:t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4359174" y="4031456"/>
            <a:ext cx="7156551" cy="38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4587775" y="3726060"/>
            <a:ext cx="703431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1F5F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Connected System</a:t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4587775" y="4002285"/>
            <a:ext cx="6699349" cy="18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" b="0" i="0" u="none" strike="noStrike" cap="none">
                <a:solidFill>
                  <a:srgbClr val="F1F5F9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Mental healthcare is connected, multilingual, and accessible for all.</a:t>
            </a:r>
            <a:endParaRPr/>
          </a:p>
        </p:txBody>
      </p:sp>
      <p:pic>
        <p:nvPicPr>
          <p:cNvPr id="350" name="Google Shape;350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875" y="2486620"/>
            <a:ext cx="1905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87775" y="248662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70825" y="248662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4875" y="3754635"/>
            <a:ext cx="1905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1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87775" y="3754635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Custom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Playfair Display</vt:lpstr>
      <vt:lpstr>Calibri</vt:lpstr>
      <vt:lpstr>Plus Jakarta Sans Light</vt:lpstr>
      <vt:lpstr>Plus Jakarta Sans</vt:lpstr>
      <vt:lpstr>Plus Jakarta Sans Medium</vt:lpstr>
      <vt:lpstr>Plus Jakarta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Healthyknots</dc:creator>
  <cp:lastModifiedBy>hp</cp:lastModifiedBy>
  <cp:revision>1</cp:revision>
  <dcterms:modified xsi:type="dcterms:W3CDTF">2026-06-29T14:10:31Z</dcterms:modified>
</cp:coreProperties>
</file>