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2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Psychiatrists per 100,000</c:v>
                </c:pt>
              </c:strCache>
            </c:strRef>
          </c:tx>
          <c:spPr>
            <a:solidFill>
              <a:srgbClr val="028090"/>
            </a:solidFill>
            <a:effectLst/>
          </c:spPr>
          <c:invertIfNegative val="0"/>
          <c:dLbls>
            <c:numFmt formatCode="0.0#" sourceLinked="0"/>
            <c:txPr>
              <a:bodyPr/>
              <a:lstStyle/>
              <a:p>
                <a:pPr>
                  <a:defRPr b="1" i="0" strike="noStrike" sz="14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028090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E2761"/>
              </a:solidFill>
              <a:effectLst/>
            </c:spPr>
          </c:dPt>
          <c:cat>
            <c:multiLvlStrRef>
              <c:f>Sheet1!$A$2:$A$3</c:f>
              <c:multiLvlStrCache>
                <c:ptCount val="2"/>
                <c:lvl>
                  <c:pt idx="0">
                    <c:v>India (actual)</c:v>
                  </c:pt>
                  <c:pt idx="1">
                    <c:v>WHO benchmark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0.0</c:formatCode>
                <c:ptCount val="2"/>
                <c:pt idx="0">
                  <c:v>0.75</c:v>
                </c:pt>
                <c:pt idx="1">
                  <c:v>3</c:v>
                </c:pt>
              </c:numCache>
            </c:numRef>
          </c:val>
        </c:ser>
        <c:dLbls>
          <c:numFmt formatCode="0.0#" sourceLinked="0"/>
          <c:txPr>
            <a:bodyPr/>
            <a:lstStyle/>
            <a:p>
              <a:pPr>
                <a:defRPr b="1" i="0" strike="noStrike" sz="14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.5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Finance mix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E2761"/>
              </a:solidFill>
              <a:effectLst/>
            </c:spPr>
          </c:dPt>
          <c:dPt>
            <c:idx val="1"/>
            <c:bubble3D val="0"/>
            <c:spPr>
              <a:solidFill>
                <a:srgbClr val="028090"/>
              </a:solidFill>
              <a:effectLst/>
            </c:spPr>
          </c:dPt>
          <c:dPt>
            <c:idx val="2"/>
            <c:bubble3D val="0"/>
            <c:spPr>
              <a:solidFill>
                <a:srgbClr val="5EEAD4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Government (DMHP/Tele-MANAS/ABHA)</c:v>
                </c:pt>
                <c:pt idx="1">
                  <c:v>CSR (Section 135)</c:v>
                </c:pt>
                <c:pt idx="2">
                  <c:v>ESG / multilateral / philanthropy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50</c:v>
                </c:pt>
                <c:pt idx="1">
                  <c:v>30</c:v>
                </c:pt>
                <c:pt idx="2">
                  <c:v>20</c:v>
                </c:pt>
              </c:numCache>
            </c:numRef>
          </c:val>
        </c:ser>
        <c:firstSliceAng val="0"/>
        <c:holeSize val="58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1E293B"/>
              </a:solidFill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with the governing principle, then immediately state the inversion: humans lead, AI assists. Set expectation that this is a critical, evidence-led framework, not techno-optimism.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Human override is non-negotiable. DPDP compliance shows legal literacy.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4-to-1 ROI is the closing argument for any finance-minded panellist.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Every KPI maps to a named SDG target — accountability.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stop thresholds show intellectual honesty: you will halt if it does not work or worsens equity.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Policy warrant. If asked 'is this legitimate?', this slide is the answer.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on the principle. Then invite questions confidently.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Lead with 84.5%. Pause. Then the paradox line: world-class institutions and a landmark law, yet one of the widest gaps on earth.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27-year line is the killer fact. It proves task-sharing is arithmetic, not ideology.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heart of the realism. The app-first model fails the poorest. Name the inverse-care law explicitly.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three trials are your evidence base. All delivered by non-specialists. People, not apps.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the boundary sentence slowly. This is the single most important slide for the defence.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down the tiers once. Emphasise that AI only appears in the right-hand column — never facing the patient.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Polio and Kumbh are the precedents that make faith engagement credible. Then the safeguards — neutrality and consent — show maturity.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Integration not duplication. The 38% under-spend line shows you understand why programmes fail.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22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5669280" cy="56692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3" name="Shape 1"/>
          <p:cNvSpPr/>
          <p:nvPr/>
        </p:nvSpPr>
        <p:spPr>
          <a:xfrm>
            <a:off x="10058400" y="3291840"/>
            <a:ext cx="4206240" cy="4206240"/>
          </a:xfrm>
          <a:prstGeom prst="ellipse">
            <a:avLst/>
          </a:prstGeom>
          <a:solidFill>
            <a:srgbClr val="16285A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40080"/>
            <a:ext cx="822960" cy="82296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1131" y="821131"/>
            <a:ext cx="460858" cy="46085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45920" y="786384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SDG-3  ·  NAVIGATING THE SILENT PANDEMIC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40080" y="1737360"/>
            <a:ext cx="1024128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 AI-Enhanced Strategic Framework for Mental Health &amp; Psychosocial Well-Being Across Rural and Urban India</a:t>
            </a:r>
            <a:endParaRPr lang="en-US" sz="38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" y="397764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88720" y="3913632"/>
            <a:ext cx="9509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CFE9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Invisible does not mean imaginary — dignity is the foundation of healing.</a:t>
            </a:r>
            <a:endParaRPr lang="en-US" sz="1900" dirty="0"/>
          </a:p>
        </p:txBody>
      </p:sp>
      <p:sp>
        <p:nvSpPr>
          <p:cNvPr id="10" name="Shape 6"/>
          <p:cNvSpPr/>
          <p:nvPr/>
        </p:nvSpPr>
        <p:spPr>
          <a:xfrm>
            <a:off x="685800" y="5029200"/>
            <a:ext cx="3840480" cy="0"/>
          </a:xfrm>
          <a:prstGeom prst="line">
            <a:avLst/>
          </a:prstGeom>
          <a:noFill/>
          <a:ln w="25400">
            <a:solidFill>
              <a:srgbClr val="028090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685800" y="51663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</a:t>
            </a:r>
            <a:endParaRPr lang="en-US" sz="1600" dirty="0"/>
          </a:p>
          <a:p>
            <a:pPr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Consultant Psychiatrist · Trauma-Informed Care · Psychosexual Medicine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685800" y="612648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Next Generation Leadership Programme · ISDRC, Geneva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ETHICS, PRIVACY &amp; RISK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Guardrails by design, not by afterthought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2578608" cy="3200400"/>
          </a:xfrm>
          <a:prstGeom prst="roundRect">
            <a:avLst>
              <a:gd name="adj" fmla="val 3546"/>
            </a:avLst>
          </a:prstGeom>
          <a:solidFill>
            <a:srgbClr val="12224A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17904" y="2194560"/>
            <a:ext cx="640080" cy="64008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8722" y="2335378"/>
            <a:ext cx="358445" cy="35844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2971800"/>
            <a:ext cx="23957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 override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3520440"/>
            <a:ext cx="221284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autonomous diagnosis, no unsupervised therapy. Clinicians can override any AI output.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337560" y="1920240"/>
            <a:ext cx="2578608" cy="3200400"/>
          </a:xfrm>
          <a:prstGeom prst="roundRect">
            <a:avLst>
              <a:gd name="adj" fmla="val 3546"/>
            </a:avLst>
          </a:prstGeom>
          <a:solidFill>
            <a:srgbClr val="12224A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306824" y="2194560"/>
            <a:ext cx="640080" cy="64008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7642" y="2335378"/>
            <a:ext cx="358445" cy="35844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429000" y="2971800"/>
            <a:ext cx="23957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Bias control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3520440" y="3520440"/>
            <a:ext cx="221284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India-representative data, independent bias audits, UNESCO-style Ethical Impact Assessments.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126480" y="1920240"/>
            <a:ext cx="2578608" cy="3200400"/>
          </a:xfrm>
          <a:prstGeom prst="roundRect">
            <a:avLst>
              <a:gd name="adj" fmla="val 3546"/>
            </a:avLst>
          </a:prstGeom>
          <a:solidFill>
            <a:srgbClr val="12224A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095744" y="2194560"/>
            <a:ext cx="640080" cy="64008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6562" y="2335378"/>
            <a:ext cx="358445" cy="358445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217920" y="2971800"/>
            <a:ext cx="23957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DPDP Act 2023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6309360" y="3520440"/>
            <a:ext cx="221284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Lawful purpose, multilingual consent, erasure rights, localisation; §7 emergency processing.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8915400" y="1920240"/>
            <a:ext cx="2578608" cy="3200400"/>
          </a:xfrm>
          <a:prstGeom prst="roundRect">
            <a:avLst>
              <a:gd name="adj" fmla="val 3546"/>
            </a:avLst>
          </a:prstGeom>
          <a:solidFill>
            <a:srgbClr val="12224A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9884664" y="2194560"/>
            <a:ext cx="640080" cy="64008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5482" y="2335378"/>
            <a:ext cx="358445" cy="358445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9006840" y="2971800"/>
            <a:ext cx="23957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Security</a:t>
            </a:r>
            <a:endParaRPr lang="en-US" sz="1600" dirty="0"/>
          </a:p>
        </p:txBody>
      </p:sp>
      <p:sp>
        <p:nvSpPr>
          <p:cNvPr id="23" name="Text 17"/>
          <p:cNvSpPr/>
          <p:nvPr/>
        </p:nvSpPr>
        <p:spPr>
          <a:xfrm>
            <a:off x="9098280" y="3520440"/>
            <a:ext cx="221284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Encryption, role-based access, retention limits, audit trails.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548640" y="544068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 to the UNESCO Recommendation on the Ethics of AI (2021) and WHO AI-for-health ethics (2021, 2024 LMM update).</a:t>
            </a:r>
            <a:endParaRPr lang="en-US" sz="1350" dirty="0"/>
          </a:p>
        </p:txBody>
      </p:sp>
      <p:sp>
        <p:nvSpPr>
          <p:cNvPr id="25" name="Text 19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26" name="Text 20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SUSTAINABILITY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blended-finance model, underwritten by a 4-to-1 return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828800"/>
          <a:ext cx="512064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852160" y="1874520"/>
            <a:ext cx="5760720" cy="886968"/>
          </a:xfrm>
          <a:prstGeom prst="roundRect">
            <a:avLst>
              <a:gd name="adj" fmla="val 7216"/>
            </a:avLst>
          </a:prstGeom>
          <a:solidFill>
            <a:srgbClr val="EAF4F5"/>
          </a:solidFill>
          <a:ln/>
        </p:spPr>
      </p:sp>
      <p:sp>
        <p:nvSpPr>
          <p:cNvPr id="6" name="Text 3"/>
          <p:cNvSpPr/>
          <p:nvPr/>
        </p:nvSpPr>
        <p:spPr>
          <a:xfrm>
            <a:off x="5943600" y="1874520"/>
            <a:ext cx="187452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~₹34,909 cr</a:t>
            </a:r>
            <a:endParaRPr lang="en-US" sz="1650" dirty="0"/>
          </a:p>
        </p:txBody>
      </p:sp>
      <p:sp>
        <p:nvSpPr>
          <p:cNvPr id="7" name="Text 4"/>
          <p:cNvSpPr/>
          <p:nvPr/>
        </p:nvSpPr>
        <p:spPr>
          <a:xfrm>
            <a:off x="7863840" y="1874520"/>
            <a:ext cx="36576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Inc. CSR spend in FY2023–24 — healthcare a top-two sector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5852160" y="2898648"/>
            <a:ext cx="5760720" cy="886968"/>
          </a:xfrm>
          <a:prstGeom prst="roundRect">
            <a:avLst>
              <a:gd name="adj" fmla="val 7216"/>
            </a:avLst>
          </a:prstGeom>
          <a:solidFill>
            <a:srgbClr val="EAF4F5"/>
          </a:solidFill>
          <a:ln/>
        </p:spPr>
      </p:sp>
      <p:sp>
        <p:nvSpPr>
          <p:cNvPr id="9" name="Text 6"/>
          <p:cNvSpPr/>
          <p:nvPr/>
        </p:nvSpPr>
        <p:spPr>
          <a:xfrm>
            <a:off x="5943600" y="2898648"/>
            <a:ext cx="187452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US$4 : 1</a:t>
            </a:r>
            <a:endParaRPr lang="en-US" sz="1650" dirty="0"/>
          </a:p>
        </p:txBody>
      </p:sp>
      <p:sp>
        <p:nvSpPr>
          <p:cNvPr id="10" name="Text 7"/>
          <p:cNvSpPr/>
          <p:nvPr/>
        </p:nvSpPr>
        <p:spPr>
          <a:xfrm>
            <a:off x="7863840" y="2898648"/>
            <a:ext cx="36576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return on every dollar invested in depression &amp; anxiety care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5852160" y="3922776"/>
            <a:ext cx="5760720" cy="886968"/>
          </a:xfrm>
          <a:prstGeom prst="roundRect">
            <a:avLst>
              <a:gd name="adj" fmla="val 7216"/>
            </a:avLst>
          </a:prstGeom>
          <a:solidFill>
            <a:srgbClr val="EAF4F5"/>
          </a:solidFill>
          <a:ln/>
        </p:spPr>
      </p:sp>
      <p:sp>
        <p:nvSpPr>
          <p:cNvPr id="12" name="Text 9"/>
          <p:cNvSpPr/>
          <p:nvPr/>
        </p:nvSpPr>
        <p:spPr>
          <a:xfrm>
            <a:off x="5943600" y="3922776"/>
            <a:ext cx="187452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US$1 trillion</a:t>
            </a:r>
            <a:endParaRPr lang="en-US" sz="1650" dirty="0"/>
          </a:p>
        </p:txBody>
      </p:sp>
      <p:sp>
        <p:nvSpPr>
          <p:cNvPr id="13" name="Text 10"/>
          <p:cNvSpPr/>
          <p:nvPr/>
        </p:nvSpPr>
        <p:spPr>
          <a:xfrm>
            <a:off x="7863840" y="3922776"/>
            <a:ext cx="36576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global productivity cost of untreated depression &amp; anxiety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5852160" y="4946904"/>
            <a:ext cx="5760720" cy="886968"/>
          </a:xfrm>
          <a:prstGeom prst="roundRect">
            <a:avLst>
              <a:gd name="adj" fmla="val 7216"/>
            </a:avLst>
          </a:prstGeom>
          <a:solidFill>
            <a:srgbClr val="EAF4F5"/>
          </a:solidFill>
          <a:ln/>
        </p:spPr>
      </p:sp>
      <p:sp>
        <p:nvSpPr>
          <p:cNvPr id="15" name="Text 12"/>
          <p:cNvSpPr/>
          <p:nvPr/>
        </p:nvSpPr>
        <p:spPr>
          <a:xfrm>
            <a:off x="5943600" y="4946904"/>
            <a:ext cx="187452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Proven template</a:t>
            </a:r>
            <a:endParaRPr lang="en-US" sz="1650" dirty="0"/>
          </a:p>
        </p:txBody>
      </p:sp>
      <p:sp>
        <p:nvSpPr>
          <p:cNvPr id="16" name="Text 13"/>
          <p:cNvSpPr/>
          <p:nvPr/>
        </p:nvSpPr>
        <p:spPr>
          <a:xfrm>
            <a:off x="7863840" y="4946904"/>
            <a:ext cx="36576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Challenges Canada &amp; Tata Trusts funded Atmiyata / VISHRAM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MEASURABLE IMPACT · SDG-ALIGNED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KPIs tied directly to SDG indicators</a:t>
            </a:r>
            <a:endParaRPr lang="en-US" sz="30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920240"/>
          <a:ext cx="1106424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2743200"/>
                <a:gridCol w="521208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Indicator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4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Baseline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4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 / direction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Treatment gap (depression)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84.5% (NMHS)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VISHRAM-style 6× rise in contact coverage in pilots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B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Suicide rate (SDG 3.4.2)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~12.3 / 100,000 (NCRB)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Align to 10% national reduction by 2030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5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Coverage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Mapped at baseline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Arogya Mandirs delivering MH; functional DMHP integration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B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Workforce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 at start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ASHAs / CHOs / faith Champions trained &amp; supervised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5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Equity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Skew measured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Female &amp; lowest-income reach ≥ population share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AFB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03504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metric maps to a named SDG-3 target — evidence the framework can be held to account.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STAGED ROADMAP WITH STOP / SCALE THRESHOLDS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From pilot to scale — with the discipline to stop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3520440" cy="3383280"/>
          </a:xfrm>
          <a:prstGeom prst="roundRect">
            <a:avLst>
              <a:gd name="adj" fmla="val 2703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04672" y="2103120"/>
            <a:ext cx="868680" cy="868680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804672" y="210312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783080" y="219456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0A89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Stage 1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783080" y="257860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22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0–12 months · Pilot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822960" y="3154680"/>
            <a:ext cx="30175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districts inside DMHP/Arogya Mandirs. Human Tiers 0–1 + offline CHO decision-support.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822960" y="4434840"/>
            <a:ext cx="2990088" cy="713232"/>
          </a:xfrm>
          <a:prstGeom prst="roundRect">
            <a:avLst>
              <a:gd name="adj" fmla="val 6410"/>
            </a:avLst>
          </a:prstGeom>
          <a:solidFill>
            <a:srgbClr val="FFFFFF"/>
          </a:solidFill>
          <a:ln w="12700">
            <a:solidFill>
              <a:srgbClr val="C9E2E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32688" y="4434840"/>
            <a:ext cx="277063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E07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Threshold: ≥3× contact coverage; redesign if it fails to double.</a:t>
            </a:r>
            <a:endParaRPr lang="en-US" sz="980" dirty="0"/>
          </a:p>
        </p:txBody>
      </p:sp>
      <p:sp>
        <p:nvSpPr>
          <p:cNvPr id="12" name="Shape 10"/>
          <p:cNvSpPr/>
          <p:nvPr/>
        </p:nvSpPr>
        <p:spPr>
          <a:xfrm>
            <a:off x="4270248" y="1874520"/>
            <a:ext cx="3520440" cy="3383280"/>
          </a:xfrm>
          <a:prstGeom prst="roundRect">
            <a:avLst>
              <a:gd name="adj" fmla="val 2703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26280" y="2103120"/>
            <a:ext cx="868680" cy="86868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4" name="Text 12"/>
          <p:cNvSpPr/>
          <p:nvPr/>
        </p:nvSpPr>
        <p:spPr>
          <a:xfrm>
            <a:off x="4526280" y="210312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5504688" y="219456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Stage 2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5504688" y="257860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22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12–30 months · Integrate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4544568" y="3154680"/>
            <a:ext cx="30175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back-end (SafeMind/PANKHUDI) for triage, translation, surveillance, supervision — override mandatory.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44568" y="4434840"/>
            <a:ext cx="2990088" cy="713232"/>
          </a:xfrm>
          <a:prstGeom prst="roundRect">
            <a:avLst>
              <a:gd name="adj" fmla="val 6410"/>
            </a:avLst>
          </a:prstGeom>
          <a:solidFill>
            <a:srgbClr val="FFFFFF"/>
          </a:solidFill>
          <a:ln w="12700">
            <a:solidFill>
              <a:srgbClr val="C9E2E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54296" y="4434840"/>
            <a:ext cx="277063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E07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Threshold: DPDP audit passed; bias audit done; ≥80% supervision.</a:t>
            </a:r>
            <a:endParaRPr lang="en-US" sz="980" dirty="0"/>
          </a:p>
        </p:txBody>
      </p:sp>
      <p:sp>
        <p:nvSpPr>
          <p:cNvPr id="20" name="Shape 18"/>
          <p:cNvSpPr/>
          <p:nvPr/>
        </p:nvSpPr>
        <p:spPr>
          <a:xfrm>
            <a:off x="7991856" y="1874520"/>
            <a:ext cx="3520440" cy="3383280"/>
          </a:xfrm>
          <a:prstGeom prst="roundRect">
            <a:avLst>
              <a:gd name="adj" fmla="val 2703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247888" y="2103120"/>
            <a:ext cx="868680" cy="8686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2" name="Text 20"/>
          <p:cNvSpPr/>
          <p:nvPr/>
        </p:nvSpPr>
        <p:spPr>
          <a:xfrm>
            <a:off x="8247888" y="210312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9226296" y="219456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Stage 3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9226296" y="257860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122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30–60 months · Scale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8266176" y="3154680"/>
            <a:ext cx="30175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State-level scale-up on blended finance (government + CSR + multilateral).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8266176" y="4434840"/>
            <a:ext cx="2990088" cy="713232"/>
          </a:xfrm>
          <a:prstGeom prst="roundRect">
            <a:avLst>
              <a:gd name="adj" fmla="val 6410"/>
            </a:avLst>
          </a:prstGeom>
          <a:solidFill>
            <a:srgbClr val="FFFFFF"/>
          </a:solidFill>
          <a:ln w="12700">
            <a:solidFill>
              <a:srgbClr val="C9E2E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375904" y="4434840"/>
            <a:ext cx="277063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80" b="1" dirty="0">
                <a:solidFill>
                  <a:srgbClr val="E07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Threshold: district suicide-rate decline toward 10%; equity reached.</a:t>
            </a:r>
            <a:endParaRPr lang="en-US" sz="980" dirty="0"/>
          </a:p>
        </p:txBody>
      </p:sp>
      <p:sp>
        <p:nvSpPr>
          <p:cNvPr id="28" name="Text 26"/>
          <p:cNvSpPr/>
          <p:nvPr/>
        </p:nvSpPr>
        <p:spPr>
          <a:xfrm>
            <a:off x="548640" y="553212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Continuous: publish independent evaluations; stop immediately if AI worsens equity or any patient-facing AI is deployed unsupervised.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222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HOLDS · POLICY WARRANT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design choice is tethered to a binding instrument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5394960" cy="1207008"/>
          </a:xfrm>
          <a:prstGeom prst="roundRect">
            <a:avLst>
              <a:gd name="adj" fmla="val 6061"/>
            </a:avLst>
          </a:prstGeom>
          <a:solidFill>
            <a:srgbClr val="17295C"/>
          </a:solidFill>
          <a:ln/>
        </p:spPr>
      </p:sp>
      <p:sp>
        <p:nvSpPr>
          <p:cNvPr id="5" name="Text 3"/>
          <p:cNvSpPr/>
          <p:nvPr/>
        </p:nvSpPr>
        <p:spPr>
          <a:xfrm>
            <a:off x="868680" y="1956816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SDG 3.4 / 3.4.2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868680" y="2414016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 mental health; cut the suicide mortality rate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217920" y="1828800"/>
            <a:ext cx="5394960" cy="1207008"/>
          </a:xfrm>
          <a:prstGeom prst="roundRect">
            <a:avLst>
              <a:gd name="adj" fmla="val 6061"/>
            </a:avLst>
          </a:prstGeom>
          <a:solidFill>
            <a:srgbClr val="17295C"/>
          </a:solidFill>
          <a:ln/>
        </p:spPr>
      </p:sp>
      <p:sp>
        <p:nvSpPr>
          <p:cNvPr id="8" name="Text 6"/>
          <p:cNvSpPr/>
          <p:nvPr/>
        </p:nvSpPr>
        <p:spPr>
          <a:xfrm>
            <a:off x="6446520" y="1956816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SDG 3.5 &amp; 3.8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446520" y="2414016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Substance use; universal health coverage via Ayushman Bharat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3200400"/>
            <a:ext cx="5394960" cy="1207008"/>
          </a:xfrm>
          <a:prstGeom prst="roundRect">
            <a:avLst>
              <a:gd name="adj" fmla="val 6061"/>
            </a:avLst>
          </a:prstGeom>
          <a:solidFill>
            <a:srgbClr val="17295C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328416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WMH Report 2022 &amp; Action Plan 2013–30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868680" y="3785616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 · reshape environments · community-based care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17920" y="3200400"/>
            <a:ext cx="5394960" cy="1207008"/>
          </a:xfrm>
          <a:prstGeom prst="roundRect">
            <a:avLst>
              <a:gd name="adj" fmla="val 6061"/>
            </a:avLst>
          </a:prstGeom>
          <a:solidFill>
            <a:srgbClr val="17295C"/>
          </a:solidFill>
          <a:ln/>
        </p:spPr>
      </p:sp>
      <p:sp>
        <p:nvSpPr>
          <p:cNvPr id="14" name="Text 12"/>
          <p:cNvSpPr/>
          <p:nvPr/>
        </p:nvSpPr>
        <p:spPr>
          <a:xfrm>
            <a:off x="6446520" y="3328416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Mental Healthcare Act 2017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6446520" y="3785616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to care; advance directives; Review Boards; decriminalised suicide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4572000"/>
            <a:ext cx="5394960" cy="1207008"/>
          </a:xfrm>
          <a:prstGeom prst="roundRect">
            <a:avLst>
              <a:gd name="adj" fmla="val 6061"/>
            </a:avLst>
          </a:prstGeom>
          <a:solidFill>
            <a:srgbClr val="17295C"/>
          </a:solidFill>
          <a:ln/>
        </p:spPr>
      </p:sp>
      <p:sp>
        <p:nvSpPr>
          <p:cNvPr id="17" name="Text 15"/>
          <p:cNvSpPr/>
          <p:nvPr/>
        </p:nvSpPr>
        <p:spPr>
          <a:xfrm>
            <a:off x="868680" y="4700016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UNESCO AI Ethics (2021)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68680" y="5157216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Proportionality, human oversight, fairness, accountability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217920" y="4572000"/>
            <a:ext cx="5394960" cy="1207008"/>
          </a:xfrm>
          <a:prstGeom prst="roundRect">
            <a:avLst>
              <a:gd name="adj" fmla="val 6061"/>
            </a:avLst>
          </a:prstGeom>
          <a:solidFill>
            <a:srgbClr val="17295C"/>
          </a:solidFill>
          <a:ln/>
        </p:spPr>
      </p:sp>
      <p:sp>
        <p:nvSpPr>
          <p:cNvPr id="20" name="Text 18"/>
          <p:cNvSpPr/>
          <p:nvPr/>
        </p:nvSpPr>
        <p:spPr>
          <a:xfrm>
            <a:off x="6446520" y="4700016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AI-for-Health Ethics (2021 / 2024)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6446520" y="5157216"/>
            <a:ext cx="4983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oversight; transparency; safety guardrails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222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657600"/>
            <a:ext cx="5486400" cy="54864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3" name="Shape 1"/>
          <p:cNvSpPr/>
          <p:nvPr/>
        </p:nvSpPr>
        <p:spPr>
          <a:xfrm>
            <a:off x="9601200" y="-2194560"/>
            <a:ext cx="5120640" cy="5120640"/>
          </a:xfrm>
          <a:prstGeom prst="ellipse">
            <a:avLst/>
          </a:prstGeom>
          <a:solidFill>
            <a:srgbClr val="16285A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685800"/>
            <a:ext cx="777240" cy="77724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1073" y="856793"/>
            <a:ext cx="435254" cy="43525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16916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3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path forward is a person — not an app</a:t>
            </a:r>
            <a:endParaRPr lang="en-US" sz="3800" dirty="0"/>
          </a:p>
        </p:txBody>
      </p:sp>
      <p:sp>
        <p:nvSpPr>
          <p:cNvPr id="7" name="Text 4"/>
          <p:cNvSpPr/>
          <p:nvPr/>
        </p:nvSpPr>
        <p:spPr>
          <a:xfrm>
            <a:off x="640080" y="3108960"/>
            <a:ext cx="104241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65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in people and trust at the frontline. Confine AI to the back office under human override. Build inside the systems India already has. Finance it on a proven 4-to-1 return. Hold every part to the Mental Healthcare Act and the UNESCO and WHO ethics frameworks.</a:t>
            </a:r>
            <a:endParaRPr lang="en-US" sz="1650" dirty="0"/>
          </a:p>
        </p:txBody>
      </p:sp>
      <p:sp>
        <p:nvSpPr>
          <p:cNvPr id="8" name="Shape 5"/>
          <p:cNvSpPr/>
          <p:nvPr/>
        </p:nvSpPr>
        <p:spPr>
          <a:xfrm>
            <a:off x="685800" y="4800600"/>
            <a:ext cx="3657600" cy="0"/>
          </a:xfrm>
          <a:prstGeom prst="line">
            <a:avLst/>
          </a:prstGeom>
          <a:noFill/>
          <a:ln w="25400">
            <a:solidFill>
              <a:srgbClr val="02809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85800" y="498348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Invisible does not mean imaginary — dignity is the foundation of healing.</a:t>
            </a:r>
            <a:endParaRPr lang="en-US" sz="1900" dirty="0"/>
          </a:p>
        </p:txBody>
      </p:sp>
      <p:sp>
        <p:nvSpPr>
          <p:cNvPr id="10" name="Text 7"/>
          <p:cNvSpPr/>
          <p:nvPr/>
        </p:nvSpPr>
        <p:spPr>
          <a:xfrm>
            <a:off x="685800" y="5943600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Consultant Psychiatrist  ·  NGL Final Capstone, ISDRC Geneva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PROBLEM, IN NUMBERS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population-scale need meeting a structurally mismatched system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2560320" cy="2468880"/>
          </a:xfrm>
          <a:prstGeom prst="roundRect">
            <a:avLst>
              <a:gd name="adj" fmla="val 3704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14884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10.56%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685800" y="30632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adults with a current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 disorder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548640" y="3977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NMHS 2015–16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337560" y="1920240"/>
            <a:ext cx="2560320" cy="2468880"/>
          </a:xfrm>
          <a:prstGeom prst="roundRect">
            <a:avLst>
              <a:gd name="adj" fmla="val 3704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337560" y="214884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84.5%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3474720" y="30632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 gap — most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need care get none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3337560" y="3977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NMHS 2015–16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126480" y="1920240"/>
            <a:ext cx="2560320" cy="2468880"/>
          </a:xfrm>
          <a:prstGeom prst="roundRect">
            <a:avLst>
              <a:gd name="adj" fmla="val 3704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126480" y="214884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~150M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6263640" y="30632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Indians need care;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30M are seeking it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126480" y="3977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NMHS 2015–16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8915400" y="1920240"/>
            <a:ext cx="2560320" cy="2468880"/>
          </a:xfrm>
          <a:prstGeom prst="roundRect">
            <a:avLst>
              <a:gd name="adj" fmla="val 3704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915400" y="2148840"/>
            <a:ext cx="2560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~0.05%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9052560" y="30632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the health budget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goes to mental health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8915400" y="3977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NMHS / CMHLP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48640" y="4709160"/>
            <a:ext cx="11064240" cy="1188720"/>
          </a:xfrm>
          <a:prstGeom prst="roundRect">
            <a:avLst>
              <a:gd name="adj" fmla="val 6154"/>
            </a:avLst>
          </a:prstGeom>
          <a:solidFill>
            <a:srgbClr val="12224A"/>
          </a:solidFill>
          <a:ln/>
        </p:spPr>
      </p:sp>
      <p:sp>
        <p:nvSpPr>
          <p:cNvPr id="21" name="Shape 19"/>
          <p:cNvSpPr/>
          <p:nvPr/>
        </p:nvSpPr>
        <p:spPr>
          <a:xfrm>
            <a:off x="868680" y="5029200"/>
            <a:ext cx="548640" cy="54864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2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9381" y="5149901"/>
            <a:ext cx="307238" cy="307238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1645920" y="4864608"/>
            <a:ext cx="969264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holds world-class clinical institutions and a landmark rights-based law — and, simultaneously, one of the widest mental-health treatment gaps on earth. That paradox is the starting point.</a:t>
            </a:r>
            <a:endParaRPr lang="en-US" sz="1450" dirty="0"/>
          </a:p>
        </p:txBody>
      </p:sp>
      <p:sp>
        <p:nvSpPr>
          <p:cNvPr id="24" name="Text 21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CONSTRAINT 1 · WORKFORCE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workforce cliff: no specialist-only model can ever close the gap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48640" y="1828800"/>
          <a:ext cx="566928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6492240" y="1874520"/>
            <a:ext cx="5120640" cy="841248"/>
          </a:xfrm>
          <a:prstGeom prst="roundRect">
            <a:avLst>
              <a:gd name="adj" fmla="val 7609"/>
            </a:avLst>
          </a:prstGeom>
          <a:solidFill>
            <a:srgbClr val="EAF4F5"/>
          </a:solidFill>
          <a:ln/>
        </p:spPr>
      </p:sp>
      <p:sp>
        <p:nvSpPr>
          <p:cNvPr id="6" name="Text 3"/>
          <p:cNvSpPr/>
          <p:nvPr/>
        </p:nvSpPr>
        <p:spPr>
          <a:xfrm>
            <a:off x="6629400" y="1874520"/>
            <a:ext cx="1554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~9,000</a:t>
            </a:r>
            <a:endParaRPr lang="en-US" sz="2100" dirty="0"/>
          </a:p>
        </p:txBody>
      </p:sp>
      <p:sp>
        <p:nvSpPr>
          <p:cNvPr id="7" name="Text 4"/>
          <p:cNvSpPr/>
          <p:nvPr/>
        </p:nvSpPr>
        <p:spPr>
          <a:xfrm>
            <a:off x="8229600" y="1874520"/>
            <a:ext cx="32461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psychiatrists nationwide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6492240" y="2862072"/>
            <a:ext cx="5120640" cy="841248"/>
          </a:xfrm>
          <a:prstGeom prst="roundRect">
            <a:avLst>
              <a:gd name="adj" fmla="val 7609"/>
            </a:avLst>
          </a:prstGeom>
          <a:solidFill>
            <a:srgbClr val="EAF4F5"/>
          </a:solidFill>
          <a:ln/>
        </p:spPr>
      </p:sp>
      <p:sp>
        <p:nvSpPr>
          <p:cNvPr id="9" name="Text 6"/>
          <p:cNvSpPr/>
          <p:nvPr/>
        </p:nvSpPr>
        <p:spPr>
          <a:xfrm>
            <a:off x="6629400" y="2862072"/>
            <a:ext cx="1554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~27,000</a:t>
            </a:r>
            <a:endParaRPr lang="en-US" sz="2100" dirty="0"/>
          </a:p>
        </p:txBody>
      </p:sp>
      <p:sp>
        <p:nvSpPr>
          <p:cNvPr id="10" name="Text 7"/>
          <p:cNvSpPr/>
          <p:nvPr/>
        </p:nvSpPr>
        <p:spPr>
          <a:xfrm>
            <a:off x="8229600" y="2862072"/>
            <a:ext cx="32461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shortfall of psychiatrists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6492240" y="3849624"/>
            <a:ext cx="5120640" cy="841248"/>
          </a:xfrm>
          <a:prstGeom prst="roundRect">
            <a:avLst>
              <a:gd name="adj" fmla="val 7609"/>
            </a:avLst>
          </a:prstGeom>
          <a:solidFill>
            <a:srgbClr val="EAF4F5"/>
          </a:solidFill>
          <a:ln/>
        </p:spPr>
      </p:sp>
      <p:sp>
        <p:nvSpPr>
          <p:cNvPr id="12" name="Text 9"/>
          <p:cNvSpPr/>
          <p:nvPr/>
        </p:nvSpPr>
        <p:spPr>
          <a:xfrm>
            <a:off x="6629400" y="3849624"/>
            <a:ext cx="1554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~27 years</a:t>
            </a:r>
            <a:endParaRPr lang="en-US" sz="2100" dirty="0"/>
          </a:p>
        </p:txBody>
      </p:sp>
      <p:sp>
        <p:nvSpPr>
          <p:cNvPr id="13" name="Text 10"/>
          <p:cNvSpPr/>
          <p:nvPr/>
        </p:nvSpPr>
        <p:spPr>
          <a:xfrm>
            <a:off x="8229600" y="3849624"/>
            <a:ext cx="32461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reach the benchmark at +1,000/yr (148th Parliamentary Committee)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6492240" y="4837176"/>
            <a:ext cx="5120640" cy="841248"/>
          </a:xfrm>
          <a:prstGeom prst="roundRect">
            <a:avLst>
              <a:gd name="adj" fmla="val 7609"/>
            </a:avLst>
          </a:prstGeom>
          <a:solidFill>
            <a:srgbClr val="EAF4F5"/>
          </a:solidFill>
          <a:ln/>
        </p:spPr>
      </p:sp>
      <p:sp>
        <p:nvSpPr>
          <p:cNvPr id="15" name="Text 12"/>
          <p:cNvSpPr/>
          <p:nvPr/>
        </p:nvSpPr>
        <p:spPr>
          <a:xfrm>
            <a:off x="6629400" y="4837176"/>
            <a:ext cx="1554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~70%</a:t>
            </a:r>
            <a:endParaRPr lang="en-US" sz="2100" dirty="0"/>
          </a:p>
        </p:txBody>
      </p:sp>
      <p:sp>
        <p:nvSpPr>
          <p:cNvPr id="16" name="Text 13"/>
          <p:cNvSpPr/>
          <p:nvPr/>
        </p:nvSpPr>
        <p:spPr>
          <a:xfrm>
            <a:off x="8229600" y="4837176"/>
            <a:ext cx="32461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specialists practise in urban areas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548640" y="5989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Conclusion: task-sharing is not optional — it is arithmetic.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CONSTRAINT 2 · THE RURAL DIGITAL FLOOR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an app-first frontline structurally excludes the poorest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2560320" cy="2331720"/>
          </a:xfrm>
          <a:prstGeom prst="roundRect">
            <a:avLst>
              <a:gd name="adj" fmla="val 3922"/>
            </a:avLst>
          </a:prstGeom>
          <a:solidFill>
            <a:srgbClr val="12224A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54480" y="2011680"/>
            <a:ext cx="548640" cy="54864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5181" y="2132381"/>
            <a:ext cx="307238" cy="30723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26974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4.4%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640080" y="333756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rural households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a computer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3337560" y="1828800"/>
            <a:ext cx="2560320" cy="2331720"/>
          </a:xfrm>
          <a:prstGeom prst="roundRect">
            <a:avLst>
              <a:gd name="adj" fmla="val 3922"/>
            </a:avLst>
          </a:prstGeom>
          <a:solidFill>
            <a:srgbClr val="12224A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343400" y="2011680"/>
            <a:ext cx="548640" cy="54864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101" y="2132381"/>
            <a:ext cx="307238" cy="30723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37560" y="26974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~24%</a:t>
            </a:r>
            <a:endParaRPr lang="en-US" sz="3200" dirty="0"/>
          </a:p>
        </p:txBody>
      </p:sp>
      <p:sp>
        <p:nvSpPr>
          <p:cNvPr id="13" name="Text 9"/>
          <p:cNvSpPr/>
          <p:nvPr/>
        </p:nvSpPr>
        <p:spPr>
          <a:xfrm>
            <a:off x="3429000" y="333756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rural households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home internet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6126480" y="1828800"/>
            <a:ext cx="2560320" cy="2331720"/>
          </a:xfrm>
          <a:prstGeom prst="roundRect">
            <a:avLst>
              <a:gd name="adj" fmla="val 3922"/>
            </a:avLst>
          </a:prstGeom>
          <a:solidFill>
            <a:srgbClr val="12224A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132320" y="2011680"/>
            <a:ext cx="548640" cy="54864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3021" y="2132381"/>
            <a:ext cx="307238" cy="30723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126480" y="26974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53.6%</a:t>
            </a:r>
            <a:endParaRPr lang="en-US" sz="3200" dirty="0"/>
          </a:p>
        </p:txBody>
      </p:sp>
      <p:sp>
        <p:nvSpPr>
          <p:cNvPr id="18" name="Text 13"/>
          <p:cNvSpPr/>
          <p:nvPr/>
        </p:nvSpPr>
        <p:spPr>
          <a:xfrm>
            <a:off x="6217920" y="333756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rural adults can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internet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8915400" y="1828800"/>
            <a:ext cx="2560320" cy="2331720"/>
          </a:xfrm>
          <a:prstGeom prst="roundRect">
            <a:avLst>
              <a:gd name="adj" fmla="val 3922"/>
            </a:avLst>
          </a:prstGeom>
          <a:solidFill>
            <a:srgbClr val="12224A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9921240" y="2011680"/>
            <a:ext cx="548640" cy="54864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1941" y="2132381"/>
            <a:ext cx="307238" cy="30723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8915400" y="26974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46.6%</a:t>
            </a:r>
            <a:endParaRPr lang="en-US" sz="3200" dirty="0"/>
          </a:p>
        </p:txBody>
      </p:sp>
      <p:sp>
        <p:nvSpPr>
          <p:cNvPr id="23" name="Text 17"/>
          <p:cNvSpPr/>
          <p:nvPr/>
        </p:nvSpPr>
        <p:spPr>
          <a:xfrm>
            <a:off x="9006840" y="333756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women own a phone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(vs 72.3% of men)</a:t>
            </a:r>
            <a:endParaRPr lang="en-US" sz="1250" dirty="0"/>
          </a:p>
        </p:txBody>
      </p:sp>
      <p:sp>
        <p:nvSpPr>
          <p:cNvPr id="24" name="Shape 18"/>
          <p:cNvSpPr/>
          <p:nvPr/>
        </p:nvSpPr>
        <p:spPr>
          <a:xfrm>
            <a:off x="548640" y="4434840"/>
            <a:ext cx="11064240" cy="1463040"/>
          </a:xfrm>
          <a:prstGeom prst="roundRect">
            <a:avLst>
              <a:gd name="adj" fmla="val 5000"/>
            </a:avLst>
          </a:prstGeom>
          <a:solidFill>
            <a:srgbClr val="EAF4F5"/>
          </a:solidFill>
          <a:ln/>
        </p:spPr>
      </p:sp>
      <p:sp>
        <p:nvSpPr>
          <p:cNvPr id="25" name="Shape 19"/>
          <p:cNvSpPr/>
          <p:nvPr/>
        </p:nvSpPr>
        <p:spPr>
          <a:xfrm>
            <a:off x="868680" y="4892040"/>
            <a:ext cx="548640" cy="548640"/>
          </a:xfrm>
          <a:prstGeom prst="ellipse">
            <a:avLst/>
          </a:prstGeom>
          <a:solidFill>
            <a:srgbClr val="E07A3F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9381" y="5012741"/>
            <a:ext cx="307238" cy="307238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645920" y="4572000"/>
            <a:ext cx="96926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E07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inverse-care trap. </a:t>
            </a:r>
            <a:pPr indent="0" marL="0">
              <a:buNone/>
            </a:pPr>
            <a:r>
              <a:rPr lang="en-US" sz="14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tool that needs a charged smartphone, mobile data and reading literacy reaches the urban, male, literate and connected — and misses the rural woman in distress who most needs care. The WHO World Mental Health Report 2022 warns against exactly this.</a:t>
            </a:r>
            <a:endParaRPr lang="en-US" sz="1450" dirty="0"/>
          </a:p>
        </p:txBody>
      </p:sp>
      <p:sp>
        <p:nvSpPr>
          <p:cNvPr id="28" name="Text 21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EVIDENCE ACTUALLY SHOWS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India has the strongest community-trial evidence in the global South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3520440" cy="3611880"/>
          </a:xfrm>
          <a:prstGeom prst="roundRect">
            <a:avLst>
              <a:gd name="adj" fmla="val 2597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210312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VISHRAM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777240" y="254203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Maharashtra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2880360"/>
            <a:ext cx="3337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6×</a:t>
            </a:r>
            <a:endParaRPr lang="en-US" sz="5000" dirty="0"/>
          </a:p>
        </p:txBody>
      </p:sp>
      <p:sp>
        <p:nvSpPr>
          <p:cNvPr id="8" name="Text 6"/>
          <p:cNvSpPr/>
          <p:nvPr/>
        </p:nvSpPr>
        <p:spPr>
          <a:xfrm>
            <a:off x="777240" y="388620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 in contact coverage for depression across 30 villages.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7240" y="5138928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Lancet Psychiatry, 2017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270248" y="1874520"/>
            <a:ext cx="3520440" cy="3611880"/>
          </a:xfrm>
          <a:prstGeom prst="roundRect">
            <a:avLst>
              <a:gd name="adj" fmla="val 2597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498848" y="210312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Atmiyata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4498848" y="254203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Gujarat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361688" y="2880360"/>
            <a:ext cx="3337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2–3×</a:t>
            </a:r>
            <a:endParaRPr lang="en-US" sz="5000" dirty="0"/>
          </a:p>
        </p:txBody>
      </p:sp>
      <p:sp>
        <p:nvSpPr>
          <p:cNvPr id="14" name="Text 12"/>
          <p:cNvSpPr/>
          <p:nvPr/>
        </p:nvSpPr>
        <p:spPr>
          <a:xfrm>
            <a:off x="4498848" y="388620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odds of recovery in a 645-village cluster RCT (3–8 months).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498848" y="5138928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PLOS One, 2023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7991856" y="1874520"/>
            <a:ext cx="3520440" cy="3611880"/>
          </a:xfrm>
          <a:prstGeom prst="roundRect">
            <a:avLst>
              <a:gd name="adj" fmla="val 2597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0456" y="2103120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Healthy Activity Program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8220456" y="254203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083296" y="2880360"/>
            <a:ext cx="3337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64%</a:t>
            </a:r>
            <a:endParaRPr lang="en-US" sz="5000" dirty="0"/>
          </a:p>
        </p:txBody>
      </p:sp>
      <p:sp>
        <p:nvSpPr>
          <p:cNvPr id="20" name="Text 18"/>
          <p:cNvSpPr/>
          <p:nvPr/>
        </p:nvSpPr>
        <p:spPr>
          <a:xfrm>
            <a:off x="8220456" y="388620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remission vs 39% in controls; sustained at 12 months; cost-effective.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8220456" y="5138928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Lancet, 2017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48640" y="571500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All three are delivered by trained non-specialists — ASHAs, community Champions and lay counsellors. People, not apps.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222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GOVERNING PRINCIPLE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Humans lead. AI assists.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2148840"/>
            <a:ext cx="5349240" cy="3657600"/>
          </a:xfrm>
          <a:prstGeom prst="roundRect">
            <a:avLst>
              <a:gd name="adj" fmla="val 2500"/>
            </a:avLst>
          </a:prstGeom>
          <a:solidFill>
            <a:srgbClr val="17295C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60120" y="2468880"/>
            <a:ext cx="566928" cy="566928"/>
          </a:xfrm>
          <a:prstGeom prst="ellipse">
            <a:avLst/>
          </a:prstGeom>
          <a:solidFill>
            <a:srgbClr val="00A896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4844" y="2593604"/>
            <a:ext cx="317480" cy="317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91640" y="254203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Humans hold the frontline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005840" y="3200400"/>
            <a:ext cx="475488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relationship &amp; trust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Stigma reduction (Dignity Dialogues)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Case-finding &amp; psychoeducation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First-line counselling &amp; follow-up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judgement &amp; warm referral</a:t>
            </a:r>
            <a:endParaRPr lang="en-US" sz="1450" dirty="0"/>
          </a:p>
        </p:txBody>
      </p:sp>
      <p:sp>
        <p:nvSpPr>
          <p:cNvPr id="9" name="Shape 6"/>
          <p:cNvSpPr/>
          <p:nvPr/>
        </p:nvSpPr>
        <p:spPr>
          <a:xfrm>
            <a:off x="6172200" y="2148840"/>
            <a:ext cx="5349240" cy="3657600"/>
          </a:xfrm>
          <a:prstGeom prst="roundRect">
            <a:avLst>
              <a:gd name="adj" fmla="val 2500"/>
            </a:avLst>
          </a:prstGeom>
          <a:solidFill>
            <a:srgbClr val="17295C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92240" y="2468880"/>
            <a:ext cx="566928" cy="566928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964" y="2593604"/>
            <a:ext cx="317480" cy="317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223760" y="254203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works in the back office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6537960" y="3200400"/>
            <a:ext cx="475488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Triage &amp; risk-flagging for review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translation (22+ tongues)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Auto-documentation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surveillance &amp; dashboards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Supervision analytics &amp; training</a:t>
            </a:r>
            <a:endParaRPr lang="en-US" sz="1450" dirty="0"/>
          </a:p>
        </p:txBody>
      </p:sp>
      <p:sp>
        <p:nvSpPr>
          <p:cNvPr id="14" name="Text 10"/>
          <p:cNvSpPr/>
          <p:nvPr/>
        </p:nvSpPr>
        <p:spPr>
          <a:xfrm>
            <a:off x="640080" y="598932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boundary is absolute: AI may inform a human decision — never make an autonomous clinical decision, deliver unsupervised therapy, or face a patient directly.</a:t>
            </a:r>
            <a:endParaRPr lang="en-US" sz="1350" dirty="0"/>
          </a:p>
        </p:txBody>
      </p:sp>
      <p:sp>
        <p:nvSpPr>
          <p:cNvPr id="15" name="Text 11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HYBRID MODEL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five-tier architecture: humans at every contact point, AI behind them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F4FAFB"/>
          </a:solidFill>
          <a:ln/>
        </p:spPr>
      </p:sp>
      <p:sp>
        <p:nvSpPr>
          <p:cNvPr id="5" name="Shape 3"/>
          <p:cNvSpPr/>
          <p:nvPr/>
        </p:nvSpPr>
        <p:spPr>
          <a:xfrm>
            <a:off x="713232" y="1929384"/>
            <a:ext cx="530352" cy="530352"/>
          </a:xfrm>
          <a:prstGeom prst="ellipse">
            <a:avLst/>
          </a:prstGeom>
          <a:solidFill>
            <a:srgbClr val="00A896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9909" y="2046061"/>
            <a:ext cx="296997" cy="29699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1783080"/>
            <a:ext cx="2697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Tier 0 — Community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4160520" y="1783080"/>
            <a:ext cx="41605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Faith spaces, Melas, panchayats, ASHAs, peer Champions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8412480" y="1901952"/>
            <a:ext cx="3063240" cy="603504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C9E2E5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522208" y="1901952"/>
            <a:ext cx="28346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</a:t>
            </a:r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Dashboards, SMS/IVR (SafeMind)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48640" y="2734056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EAF4F5"/>
          </a:solidFill>
          <a:ln/>
        </p:spPr>
      </p:sp>
      <p:sp>
        <p:nvSpPr>
          <p:cNvPr id="12" name="Shape 9"/>
          <p:cNvSpPr/>
          <p:nvPr/>
        </p:nvSpPr>
        <p:spPr>
          <a:xfrm>
            <a:off x="713232" y="2880360"/>
            <a:ext cx="530352" cy="530352"/>
          </a:xfrm>
          <a:prstGeom prst="ellipse">
            <a:avLst/>
          </a:prstGeom>
          <a:solidFill>
            <a:srgbClr val="00A896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909" y="2997037"/>
            <a:ext cx="296997" cy="296997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417320" y="2734056"/>
            <a:ext cx="2697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Tier 1 — Arogya Mandir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4160520" y="2734056"/>
            <a:ext cx="41605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ASHA + Community Health Officer: screening &amp; counselling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8412480" y="2852928"/>
            <a:ext cx="3063240" cy="603504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C9E2E5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8522208" y="2852928"/>
            <a:ext cx="28346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</a:t>
            </a:r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 decision-support, translation (MindWeave/PANKHUDI)</a:t>
            </a:r>
            <a:endParaRPr lang="en-US" sz="1050" dirty="0"/>
          </a:p>
        </p:txBody>
      </p:sp>
      <p:sp>
        <p:nvSpPr>
          <p:cNvPr id="18" name="Shape 14"/>
          <p:cNvSpPr/>
          <p:nvPr/>
        </p:nvSpPr>
        <p:spPr>
          <a:xfrm>
            <a:off x="548640" y="3685032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F4FAFB"/>
          </a:solidFill>
          <a:ln/>
        </p:spPr>
      </p:sp>
      <p:sp>
        <p:nvSpPr>
          <p:cNvPr id="19" name="Shape 15"/>
          <p:cNvSpPr/>
          <p:nvPr/>
        </p:nvSpPr>
        <p:spPr>
          <a:xfrm>
            <a:off x="713232" y="3831336"/>
            <a:ext cx="530352" cy="530352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09" y="3948013"/>
            <a:ext cx="296997" cy="296997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417320" y="3685032"/>
            <a:ext cx="2697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Tier 2 — PHC / CHC</a:t>
            </a:r>
            <a:endParaRPr lang="en-US" sz="1450" dirty="0"/>
          </a:p>
        </p:txBody>
      </p:sp>
      <p:sp>
        <p:nvSpPr>
          <p:cNvPr id="22" name="Text 17"/>
          <p:cNvSpPr/>
          <p:nvPr/>
        </p:nvSpPr>
        <p:spPr>
          <a:xfrm>
            <a:off x="4160520" y="3685032"/>
            <a:ext cx="41605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Officer: mhGAP management &amp; supervision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8412480" y="3803904"/>
            <a:ext cx="3063240" cy="603504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C9E2E5"/>
            </a:solidFill>
            <a:prstDash val="solid"/>
          </a:ln>
        </p:spPr>
      </p:sp>
      <p:sp>
        <p:nvSpPr>
          <p:cNvPr id="24" name="Text 19"/>
          <p:cNvSpPr/>
          <p:nvPr/>
        </p:nvSpPr>
        <p:spPr>
          <a:xfrm>
            <a:off x="8522208" y="3803904"/>
            <a:ext cx="28346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</a:t>
            </a:r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Triage, teleconsult scheduling</a:t>
            </a:r>
            <a:endParaRPr lang="en-US" sz="1050" dirty="0"/>
          </a:p>
        </p:txBody>
      </p:sp>
      <p:sp>
        <p:nvSpPr>
          <p:cNvPr id="25" name="Shape 20"/>
          <p:cNvSpPr/>
          <p:nvPr/>
        </p:nvSpPr>
        <p:spPr>
          <a:xfrm>
            <a:off x="548640" y="4636008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EAF4F5"/>
          </a:solidFill>
          <a:ln/>
        </p:spPr>
      </p:sp>
      <p:sp>
        <p:nvSpPr>
          <p:cNvPr id="26" name="Shape 21"/>
          <p:cNvSpPr/>
          <p:nvPr/>
        </p:nvSpPr>
        <p:spPr>
          <a:xfrm>
            <a:off x="713232" y="4782312"/>
            <a:ext cx="530352" cy="530352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909" y="4898989"/>
            <a:ext cx="296997" cy="296997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1417320" y="4636008"/>
            <a:ext cx="2697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Tier 3 — District / DMHP</a:t>
            </a:r>
            <a:endParaRPr lang="en-US" sz="1450" dirty="0"/>
          </a:p>
        </p:txBody>
      </p:sp>
      <p:sp>
        <p:nvSpPr>
          <p:cNvPr id="29" name="Text 23"/>
          <p:cNvSpPr/>
          <p:nvPr/>
        </p:nvSpPr>
        <p:spPr>
          <a:xfrm>
            <a:off x="4160520" y="4636008"/>
            <a:ext cx="41605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Specialist team; Review-Board compliance</a:t>
            </a:r>
            <a:endParaRPr lang="en-US" sz="1200" dirty="0"/>
          </a:p>
        </p:txBody>
      </p:sp>
      <p:sp>
        <p:nvSpPr>
          <p:cNvPr id="30" name="Shape 24"/>
          <p:cNvSpPr/>
          <p:nvPr/>
        </p:nvSpPr>
        <p:spPr>
          <a:xfrm>
            <a:off x="8412480" y="4754880"/>
            <a:ext cx="3063240" cy="603504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C9E2E5"/>
            </a:solidFill>
            <a:prstDash val="solid"/>
          </a:ln>
        </p:spPr>
      </p:sp>
      <p:sp>
        <p:nvSpPr>
          <p:cNvPr id="31" name="Text 25"/>
          <p:cNvSpPr/>
          <p:nvPr/>
        </p:nvSpPr>
        <p:spPr>
          <a:xfrm>
            <a:off x="8522208" y="4754880"/>
            <a:ext cx="28346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</a:t>
            </a:r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Caseload analytics, surveillance</a:t>
            </a:r>
            <a:endParaRPr lang="en-US" sz="1050" dirty="0"/>
          </a:p>
        </p:txBody>
      </p:sp>
      <p:sp>
        <p:nvSpPr>
          <p:cNvPr id="32" name="Shape 26"/>
          <p:cNvSpPr/>
          <p:nvPr/>
        </p:nvSpPr>
        <p:spPr>
          <a:xfrm>
            <a:off x="548640" y="5586984"/>
            <a:ext cx="11064240" cy="841248"/>
          </a:xfrm>
          <a:prstGeom prst="roundRect">
            <a:avLst>
              <a:gd name="adj" fmla="val 6522"/>
            </a:avLst>
          </a:prstGeom>
          <a:solidFill>
            <a:srgbClr val="F4FAFB"/>
          </a:solidFill>
          <a:ln/>
        </p:spPr>
      </p:sp>
      <p:sp>
        <p:nvSpPr>
          <p:cNvPr id="33" name="Shape 27"/>
          <p:cNvSpPr/>
          <p:nvPr/>
        </p:nvSpPr>
        <p:spPr>
          <a:xfrm>
            <a:off x="713232" y="5733288"/>
            <a:ext cx="530352" cy="530352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3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909" y="5849965"/>
            <a:ext cx="296997" cy="296997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1417320" y="5586984"/>
            <a:ext cx="26974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Tier 4 — Tele-MANAS</a:t>
            </a:r>
            <a:endParaRPr lang="en-US" sz="1450" dirty="0"/>
          </a:p>
        </p:txBody>
      </p:sp>
      <p:sp>
        <p:nvSpPr>
          <p:cNvPr id="36" name="Text 29"/>
          <p:cNvSpPr/>
          <p:nvPr/>
        </p:nvSpPr>
        <p:spPr>
          <a:xfrm>
            <a:off x="4160520" y="5586984"/>
            <a:ext cx="41605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Psychiatrists &amp; crisis services: tele-referral</a:t>
            </a:r>
            <a:endParaRPr lang="en-US" sz="1200" dirty="0"/>
          </a:p>
        </p:txBody>
      </p:sp>
      <p:sp>
        <p:nvSpPr>
          <p:cNvPr id="37" name="Shape 30"/>
          <p:cNvSpPr/>
          <p:nvPr/>
        </p:nvSpPr>
        <p:spPr>
          <a:xfrm>
            <a:off x="8412480" y="5705856"/>
            <a:ext cx="3063240" cy="603504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C9E2E5"/>
            </a:solidFill>
            <a:prstDash val="solid"/>
          </a:ln>
        </p:spPr>
      </p:sp>
      <p:sp>
        <p:nvSpPr>
          <p:cNvPr id="38" name="Text 31"/>
          <p:cNvSpPr/>
          <p:nvPr/>
        </p:nvSpPr>
        <p:spPr>
          <a:xfrm>
            <a:off x="8522208" y="5705856"/>
            <a:ext cx="283464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</a:t>
            </a:r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Call-routing, transcription — override mandatory</a:t>
            </a:r>
            <a:endParaRPr lang="en-US" sz="1050" dirty="0"/>
          </a:p>
        </p:txBody>
      </p:sp>
      <p:sp>
        <p:nvSpPr>
          <p:cNvPr id="39" name="Text 32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40" name="Text 33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CULTURALLY GROUNDED STRATEGY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Faith and gathering spaces: India’s proven health-mobilisation channel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5440680" cy="3931920"/>
          </a:xfrm>
          <a:prstGeom prst="roundRect">
            <a:avLst>
              <a:gd name="adj" fmla="val 2326"/>
            </a:avLst>
          </a:prstGeom>
          <a:solidFill>
            <a:srgbClr val="12224A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205740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5EEA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precedent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868680" y="2560320"/>
            <a:ext cx="48463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Polio eradication reversed entrenched vaccine refusal by engaging the Ulema — Friday-sermon messaging and a dedicated Social Mobilization Network.</a:t>
            </a:r>
            <a:endParaRPr lang="en-US" sz="13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Kumbh Mela has been managed with IT-based disease surveillance for tens of millions of pilgrims.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868680" y="5029200"/>
            <a:ext cx="548640" cy="548640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9381" y="5149901"/>
            <a:ext cx="307238" cy="30723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00200" y="507492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CFE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Gurudwaras · Mandirs · Mosques · Melas · Panchayats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6172200" y="1874520"/>
            <a:ext cx="5440680" cy="3931920"/>
          </a:xfrm>
          <a:prstGeom prst="roundRect">
            <a:avLst>
              <a:gd name="adj" fmla="val 2326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6446520" y="205740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Applied to mental health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6492240" y="2560320"/>
            <a:ext cx="489204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De-stigmatisation: Dignity Dialogues &amp; cinema screenings in faith spaces and at Melas.</a:t>
            </a:r>
            <a:endParaRPr lang="en-US" sz="13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Case-finding: trained faith &amp; panchayat Champions make warm referrals into Tier 1.</a:t>
            </a:r>
            <a:endParaRPr lang="en-US" sz="13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SafeMind operationalises psychosocial support &amp; surveillance at mass gatherings.</a:t>
            </a:r>
            <a:endParaRPr lang="en-US" sz="1350" dirty="0"/>
          </a:p>
        </p:txBody>
      </p:sp>
      <p:sp>
        <p:nvSpPr>
          <p:cNvPr id="13" name="Shape 10"/>
          <p:cNvSpPr/>
          <p:nvPr/>
        </p:nvSpPr>
        <p:spPr>
          <a:xfrm>
            <a:off x="6446520" y="4892040"/>
            <a:ext cx="4892040" cy="777240"/>
          </a:xfrm>
          <a:prstGeom prst="roundRect">
            <a:avLst>
              <a:gd name="adj" fmla="val 5882"/>
            </a:avLst>
          </a:prstGeom>
          <a:solidFill>
            <a:srgbClr val="FFFFFF"/>
          </a:solidFill>
          <a:ln w="12700">
            <a:solidFill>
              <a:srgbClr val="C9E2E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583680" y="4892040"/>
            <a:ext cx="4617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07A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Safeguards: </a:t>
            </a:r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opt-in consent, no proselytising, interfaith neutrality, secular content — anchored in Healing Justice.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· INTEGRATION NOT DUPLICATION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Built inside India’s existing public architecture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5394960" cy="1874520"/>
          </a:xfrm>
          <a:prstGeom prst="roundRect">
            <a:avLst>
              <a:gd name="adj" fmla="val 4390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2167128"/>
            <a:ext cx="566928" cy="566928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7684" y="2291852"/>
            <a:ext cx="317480" cy="317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2130552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Embed, don’t parallel</a:t>
            </a:r>
            <a:endParaRPr lang="en-US" sz="1650" dirty="0"/>
          </a:p>
        </p:txBody>
      </p:sp>
      <p:sp>
        <p:nvSpPr>
          <p:cNvPr id="8" name="Text 5"/>
          <p:cNvSpPr/>
          <p:nvPr/>
        </p:nvSpPr>
        <p:spPr>
          <a:xfrm>
            <a:off x="841248" y="2715768"/>
            <a:ext cx="48463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Plug into the District Mental Health Programme, Tele-MANAS and ~1.64 lakh Ayushman Arogya Mandirs — structures with staff, budget and ownership.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126480" y="1874520"/>
            <a:ext cx="5394960" cy="1874520"/>
          </a:xfrm>
          <a:prstGeom prst="roundRect">
            <a:avLst>
              <a:gd name="adj" fmla="val 4390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400800" y="2167128"/>
            <a:ext cx="566928" cy="566928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5524" y="2291852"/>
            <a:ext cx="317480" cy="317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78040" y="2130552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Train &amp; supervise</a:t>
            </a:r>
            <a:endParaRPr lang="en-US" sz="1650" dirty="0"/>
          </a:p>
        </p:txBody>
      </p:sp>
      <p:sp>
        <p:nvSpPr>
          <p:cNvPr id="13" name="Text 9"/>
          <p:cNvSpPr/>
          <p:nvPr/>
        </p:nvSpPr>
        <p:spPr>
          <a:xfrm>
            <a:off x="6419088" y="2715768"/>
            <a:ext cx="48463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mhGAP + HAP-style modules via cascade training, with apprenticeship supervision — the ingredient that makes lay-counsellor models work.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548640" y="3931920"/>
            <a:ext cx="5394960" cy="1874520"/>
          </a:xfrm>
          <a:prstGeom prst="roundRect">
            <a:avLst>
              <a:gd name="adj" fmla="val 4390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22960" y="4224528"/>
            <a:ext cx="566928" cy="566928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684" y="4349252"/>
            <a:ext cx="317480" cy="317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600200" y="4187952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Incentivise</a:t>
            </a:r>
            <a:endParaRPr lang="en-US" sz="1650" dirty="0"/>
          </a:p>
        </p:txBody>
      </p:sp>
      <p:sp>
        <p:nvSpPr>
          <p:cNvPr id="18" name="Text 13"/>
          <p:cNvSpPr/>
          <p:nvPr/>
        </p:nvSpPr>
        <p:spPr>
          <a:xfrm>
            <a:off x="841248" y="4773168"/>
            <a:ext cx="48463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Performance-linked payments for ASHAs/CHOs on screening, follow-up and completed referrals.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6126480" y="3931920"/>
            <a:ext cx="5394960" cy="1874520"/>
          </a:xfrm>
          <a:prstGeom prst="roundRect">
            <a:avLst>
              <a:gd name="adj" fmla="val 4390"/>
            </a:avLst>
          </a:prstGeom>
          <a:solidFill>
            <a:srgbClr val="EAF4F5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400800" y="4224528"/>
            <a:ext cx="566928" cy="566928"/>
          </a:xfrm>
          <a:prstGeom prst="ellipse">
            <a:avLst/>
          </a:prstGeom>
          <a:solidFill>
            <a:srgbClr val="028090"/>
          </a:solidFill>
          <a:ln/>
          <a:effectLst>
            <a:outerShdw sx="100000" sy="100000" kx="0" ky="0" algn="bl" rotWithShape="0" blurRad="114300" dist="38100" dir="5400000">
              <a:srgbClr val="0B1733">
                <a:alpha val="18000"/>
              </a:srgbClr>
            </a:outerShdw>
          </a:effectLst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5524" y="4349252"/>
            <a:ext cx="317480" cy="3174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178040" y="4187952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Close the loop</a:t>
            </a:r>
            <a:endParaRPr lang="en-US" sz="1650" dirty="0"/>
          </a:p>
        </p:txBody>
      </p:sp>
      <p:sp>
        <p:nvSpPr>
          <p:cNvPr id="23" name="Text 17"/>
          <p:cNvSpPr/>
          <p:nvPr/>
        </p:nvSpPr>
        <p:spPr>
          <a:xfrm>
            <a:off x="6419088" y="4773168"/>
            <a:ext cx="48463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Two-way referral integrated with DMHP, Tele-MANAS and e-Sanjeevani; records ABHA-linked via PANKHUDI.</a:t>
            </a:r>
            <a:endParaRPr lang="en-US" sz="1250" dirty="0"/>
          </a:p>
        </p:txBody>
      </p:sp>
      <p:sp>
        <p:nvSpPr>
          <p:cNvPr id="24" name="Text 18"/>
          <p:cNvSpPr/>
          <p:nvPr/>
        </p:nvSpPr>
        <p:spPr>
          <a:xfrm>
            <a:off x="548640" y="6080760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1222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historic ~38% under-spend of the DMHP was an absorptive-capacity problem — this design targets exactly that.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Aninda Sidhana  ·  NGL Final Capstone</a:t>
            </a:r>
            <a:endParaRPr lang="en-US" sz="900" dirty="0"/>
          </a:p>
        </p:txBody>
      </p:sp>
      <p:sp>
        <p:nvSpPr>
          <p:cNvPr id="26" name="Text 20"/>
          <p:cNvSpPr/>
          <p:nvPr/>
        </p:nvSpPr>
        <p:spPr>
          <a:xfrm>
            <a:off x="1133856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AI-Enhanced Strategic Framework for Mental Health in India under SDG-3</dc:title>
  <dc:subject>PptxGenJS Presentation</dc:subject>
  <dc:creator>Dr. Aninda Sidhana</dc:creator>
  <cp:lastModifiedBy>Dr. Aninda Sidhana</cp:lastModifiedBy>
  <cp:revision>1</cp:revision>
  <dcterms:created xsi:type="dcterms:W3CDTF">2026-06-14T20:54:11Z</dcterms:created>
  <dcterms:modified xsi:type="dcterms:W3CDTF">2026-06-14T20:54:11Z</dcterms:modified>
</cp:coreProperties>
</file>